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sldIdLst>
    <p:sldId id="256" r:id="rId2"/>
    <p:sldId id="959" r:id="rId3"/>
    <p:sldId id="1041" r:id="rId4"/>
    <p:sldId id="951" r:id="rId5"/>
    <p:sldId id="954" r:id="rId6"/>
    <p:sldId id="955" r:id="rId7"/>
    <p:sldId id="956" r:id="rId8"/>
    <p:sldId id="957" r:id="rId9"/>
    <p:sldId id="958" r:id="rId10"/>
    <p:sldId id="960" r:id="rId11"/>
    <p:sldId id="961" r:id="rId12"/>
    <p:sldId id="1036" r:id="rId13"/>
    <p:sldId id="1038" r:id="rId14"/>
    <p:sldId id="1039" r:id="rId15"/>
    <p:sldId id="1040" r:id="rId16"/>
    <p:sldId id="962" r:id="rId17"/>
    <p:sldId id="963" r:id="rId18"/>
    <p:sldId id="964" r:id="rId19"/>
    <p:sldId id="965" r:id="rId20"/>
    <p:sldId id="1050" r:id="rId21"/>
    <p:sldId id="966" r:id="rId22"/>
    <p:sldId id="967" r:id="rId23"/>
    <p:sldId id="968" r:id="rId24"/>
    <p:sldId id="970" r:id="rId25"/>
    <p:sldId id="971" r:id="rId26"/>
    <p:sldId id="972" r:id="rId27"/>
    <p:sldId id="973" r:id="rId28"/>
    <p:sldId id="974" r:id="rId29"/>
    <p:sldId id="1008" r:id="rId30"/>
    <p:sldId id="1007" r:id="rId31"/>
    <p:sldId id="976" r:id="rId32"/>
    <p:sldId id="1009" r:id="rId33"/>
    <p:sldId id="977" r:id="rId34"/>
    <p:sldId id="1010" r:id="rId35"/>
    <p:sldId id="978" r:id="rId36"/>
    <p:sldId id="1011" r:id="rId37"/>
    <p:sldId id="979" r:id="rId38"/>
    <p:sldId id="980" r:id="rId39"/>
    <p:sldId id="1013" r:id="rId40"/>
    <p:sldId id="1014" r:id="rId41"/>
    <p:sldId id="1015" r:id="rId42"/>
    <p:sldId id="982" r:id="rId43"/>
    <p:sldId id="1042" r:id="rId44"/>
    <p:sldId id="1016" r:id="rId45"/>
    <p:sldId id="1043" r:id="rId46"/>
    <p:sldId id="986" r:id="rId47"/>
    <p:sldId id="1044" r:id="rId48"/>
    <p:sldId id="1018" r:id="rId49"/>
    <p:sldId id="1045" r:id="rId50"/>
    <p:sldId id="1019" r:id="rId51"/>
    <p:sldId id="1017" r:id="rId52"/>
    <p:sldId id="987" r:id="rId53"/>
    <p:sldId id="988" r:id="rId54"/>
    <p:sldId id="1021" r:id="rId55"/>
    <p:sldId id="1047" r:id="rId56"/>
    <p:sldId id="1022" r:id="rId57"/>
    <p:sldId id="1046" r:id="rId58"/>
    <p:sldId id="1023" r:id="rId59"/>
    <p:sldId id="991" r:id="rId60"/>
    <p:sldId id="1051" r:id="rId61"/>
    <p:sldId id="1024" r:id="rId62"/>
    <p:sldId id="1052" r:id="rId63"/>
    <p:sldId id="1025" r:id="rId64"/>
    <p:sldId id="1026" r:id="rId65"/>
    <p:sldId id="1048" r:id="rId66"/>
    <p:sldId id="995" r:id="rId67"/>
    <p:sldId id="1049" r:id="rId68"/>
    <p:sldId id="1027" r:id="rId69"/>
    <p:sldId id="1028" r:id="rId70"/>
    <p:sldId id="996" r:id="rId71"/>
    <p:sldId id="997" r:id="rId72"/>
    <p:sldId id="998" r:id="rId73"/>
    <p:sldId id="1029" r:id="rId74"/>
    <p:sldId id="1030" r:id="rId75"/>
    <p:sldId id="1031" r:id="rId76"/>
    <p:sldId id="1032" r:id="rId77"/>
    <p:sldId id="999" r:id="rId78"/>
    <p:sldId id="1000" r:id="rId79"/>
    <p:sldId id="1001" r:id="rId80"/>
    <p:sldId id="1002" r:id="rId81"/>
    <p:sldId id="1003" r:id="rId82"/>
    <p:sldId id="1004" r:id="rId83"/>
    <p:sldId id="1005" r:id="rId84"/>
    <p:sldId id="1053" r:id="rId85"/>
    <p:sldId id="1033" r:id="rId86"/>
    <p:sldId id="1056" r:id="rId87"/>
    <p:sldId id="1057" r:id="rId88"/>
    <p:sldId id="1058" r:id="rId89"/>
    <p:sldId id="1059" r:id="rId90"/>
    <p:sldId id="1060" r:id="rId91"/>
    <p:sldId id="1061" r:id="rId92"/>
    <p:sldId id="1062" r:id="rId93"/>
    <p:sldId id="1063" r:id="rId94"/>
    <p:sldId id="1064" r:id="rId95"/>
    <p:sldId id="1065" r:id="rId96"/>
    <p:sldId id="1066" r:id="rId97"/>
    <p:sldId id="1067" r:id="rId98"/>
    <p:sldId id="1068" r:id="rId99"/>
    <p:sldId id="1069" r:id="rId100"/>
    <p:sldId id="1070" r:id="rId101"/>
    <p:sldId id="1071" r:id="rId102"/>
    <p:sldId id="1072" r:id="rId103"/>
    <p:sldId id="1073" r:id="rId104"/>
    <p:sldId id="1074" r:id="rId105"/>
    <p:sldId id="1075" r:id="rId106"/>
    <p:sldId id="1076" r:id="rId107"/>
    <p:sldId id="1077" r:id="rId108"/>
    <p:sldId id="1078" r:id="rId109"/>
    <p:sldId id="1079" r:id="rId110"/>
    <p:sldId id="1080" r:id="rId111"/>
    <p:sldId id="1006" r:id="rId112"/>
    <p:sldId id="1054" r:id="rId113"/>
    <p:sldId id="1055" r:id="rId114"/>
    <p:sldId id="1034" r:id="rId115"/>
    <p:sldId id="292" r:id="rId1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70" autoAdjust="0"/>
    <p:restoredTop sz="94660"/>
  </p:normalViewPr>
  <p:slideViewPr>
    <p:cSldViewPr>
      <p:cViewPr>
        <p:scale>
          <a:sx n="75" d="100"/>
          <a:sy n="75" d="100"/>
        </p:scale>
        <p:origin x="-1476"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3" name="Date Placeholder 2"/>
          <p:cNvSpPr txBox="1">
            <a:spLocks noGrp="1"/>
          </p:cNvSpPr>
          <p:nvPr>
            <p:ph type="dt" idx="1"/>
          </p:nvPr>
        </p:nvSpPr>
        <p:spPr>
          <a:xfrm>
            <a:off x="3884613"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FD9CFA8D-18E3-414E-8B42-34BD680190E3}" type="datetime1">
              <a:rPr/>
              <a:pPr>
                <a:defRPr/>
              </a:pPr>
              <a:t>4/19/2016</a:t>
            </a:fld>
            <a:endParaRPr/>
          </a:p>
        </p:txBody>
      </p:sp>
      <p:sp>
        <p:nvSpPr>
          <p:cNvPr id="49156" name="Slide Image Placeholder 3"/>
          <p:cNvSpPr>
            <a:spLocks noGrp="1" noRot="1" noChangeAspect="1"/>
          </p:cNvSpPr>
          <p:nvPr>
            <p:ph type="sldImg" idx="2"/>
          </p:nvPr>
        </p:nvSpPr>
        <p:spPr bwMode="auto">
          <a:xfrm>
            <a:off x="1143000" y="685800"/>
            <a:ext cx="4572000" cy="34290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txBox="1">
            <a:spLocks noGrp="1"/>
          </p:cNvSpPr>
          <p:nvPr>
            <p:ph type="ftr" sz="quarter" idx="4"/>
          </p:nvPr>
        </p:nvSpPr>
        <p:spPr>
          <a:xfrm>
            <a:off x="0" y="8685213"/>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endParaRPr/>
          </a:p>
        </p:txBody>
      </p:sp>
      <p:sp>
        <p:nvSpPr>
          <p:cNvPr id="7" name="Slide Number Placeholder 6"/>
          <p:cNvSpPr txBox="1">
            <a:spLocks noGrp="1"/>
          </p:cNvSpPr>
          <p:nvPr>
            <p:ph type="sldNum" sz="quarter" idx="5"/>
          </p:nvPr>
        </p:nvSpPr>
        <p:spPr>
          <a:xfrm>
            <a:off x="3884613" y="8685213"/>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cs typeface="+mn-cs"/>
              </a:defRPr>
            </a:lvl1pPr>
          </a:lstStyle>
          <a:p>
            <a:pPr>
              <a:defRPr/>
            </a:pPr>
            <a:fld id="{2CA622CF-9065-4603-84AB-D73931313BD2}"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99E687C-14C8-4D85-9811-216D79D6EBF5}" type="slidenum">
              <a:rPr smtClean="0"/>
              <a:pPr>
                <a:defRPr/>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99E687C-14C8-4D85-9811-216D79D6EBF5}" type="slidenum">
              <a:rPr smtClean="0"/>
              <a:pPr>
                <a:defRPr/>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99DC466-2B07-4A80-8EBD-4C6B4CE3DDF9}" type="slidenum">
              <a:rPr smtClean="0"/>
              <a:pPr>
                <a:defRPr/>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543472E-C431-457C-8015-EC955C9635FC}" type="slidenum">
              <a:rPr smtClean="0"/>
              <a:pPr>
                <a:defRPr/>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a:ln/>
        </p:spPr>
      </p:sp>
      <p:sp>
        <p:nvSpPr>
          <p:cNvPr id="522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AC80360-AEFF-47DA-978D-963DE4895157}" type="slidenum">
              <a:rPr smtClean="0"/>
              <a:pPr>
                <a:defRPr/>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0FBC4EB-D017-42B7-8735-A48083E55D35}" type="slidenum">
              <a:rPr smtClean="0"/>
              <a:pPr>
                <a:defRPr/>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BB150FC-4FC4-4743-B18B-0DA02FC11BE0}" type="slidenum">
              <a:rPr smtClean="0"/>
              <a:pPr>
                <a:defRPr/>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88A24E1-87D0-4316-B2D7-F15C0D104D3E}" type="slidenum">
              <a:rPr smtClean="0"/>
              <a:pPr>
                <a:defRPr/>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FE697D-7868-42BA-84D1-E6C75AECCE69}" type="slidenum">
              <a:rPr smtClean="0"/>
              <a:pPr>
                <a:defRPr/>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7B7AB458-7758-420D-B7DC-F74D6759C194}" type="slidenum">
              <a:rPr smtClean="0"/>
              <a:pPr>
                <a:defRPr/>
              </a:pP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A539DD-6ABE-4593-9758-339D014EB073}" type="slidenum">
              <a:rPr smtClean="0"/>
              <a:pPr>
                <a:defRPr/>
              </a:pP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A1FD0FC-DEF4-4FF9-80DD-3E3B172DECA5}" type="slidenum">
              <a:rPr smtClean="0"/>
              <a:pPr>
                <a:defRPr/>
              </a:pP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0B6F805-AAB1-4D30-BD0A-9E9834F81806}" type="slidenum">
              <a:rPr smtClean="0"/>
              <a:pPr>
                <a:defRPr/>
              </a:pP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2E8C95-2BDA-4B3E-A551-B982C8BCF50E}" type="slidenum">
              <a:rPr smtClean="0"/>
              <a:pPr>
                <a:defRPr/>
              </a:pP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2E8C95-2BDA-4B3E-A551-B982C8BCF50E}" type="slidenum">
              <a:rPr smtClean="0"/>
              <a:pPr>
                <a:defRPr/>
              </a:pP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a:ln/>
        </p:spPr>
      </p:sp>
      <p:sp>
        <p:nvSpPr>
          <p:cNvPr id="634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761D03A-F2AB-4F46-8C4F-FA4075E34345}" type="slidenum">
              <a:rPr smtClean="0"/>
              <a:pPr>
                <a:defRPr/>
              </a:pP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a:ln/>
        </p:spPr>
      </p:sp>
      <p:sp>
        <p:nvSpPr>
          <p:cNvPr id="645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731C7AD-A6F1-42A5-9DE4-2F0483E74B41}" type="slidenum">
              <a:rPr smtClean="0"/>
              <a:pPr>
                <a:defRPr/>
              </a:pP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a:ln/>
        </p:spPr>
      </p:sp>
      <p:sp>
        <p:nvSpPr>
          <p:cNvPr id="655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95343920-8D77-4C9E-A599-BDF02A74A2EA}" type="slidenum">
              <a:rPr smtClean="0"/>
              <a:pPr>
                <a:defRPr/>
              </a:pP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a:ln/>
        </p:spPr>
      </p:sp>
      <p:sp>
        <p:nvSpPr>
          <p:cNvPr id="6656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B797248E-BD5F-48C3-BDA4-165DDC9AD95A}" type="slidenum">
              <a:rPr smtClean="0"/>
              <a:pPr>
                <a:defRPr/>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a:ln/>
        </p:spPr>
      </p:sp>
      <p:sp>
        <p:nvSpPr>
          <p:cNvPr id="675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F939AF6-538F-4EB3-8CA9-AFD33C841B12}" type="slidenum">
              <a:rPr smtClean="0"/>
              <a:pPr>
                <a:defRPr/>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a:ln/>
        </p:spPr>
      </p:sp>
      <p:sp>
        <p:nvSpPr>
          <p:cNvPr id="686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377A9395-6E35-4D67-B324-229DE5825624}" type="slidenum">
              <a:rPr smtClean="0"/>
              <a:pPr>
                <a:defRPr/>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BC5F041-88E5-4D65-898A-87E672F1D8FB}" type="slidenum">
              <a:rPr smtClean="0"/>
              <a:pPr>
                <a:defRPr/>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a:ln/>
        </p:spPr>
      </p:sp>
      <p:sp>
        <p:nvSpPr>
          <p:cNvPr id="7065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0F52934-B343-4077-BE1B-1C965970248D}" type="slidenum">
              <a:rPr smtClean="0"/>
              <a:pPr>
                <a:defRPr/>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90DEBBF-6059-4348-8E8D-759FB3728CBF}" type="slidenum">
              <a:rPr smtClean="0"/>
              <a:pPr>
                <a:defRPr/>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90DEBBF-6059-4348-8E8D-759FB3728CBF}" type="slidenum">
              <a:rPr smtClean="0"/>
              <a:pPr>
                <a:defRPr/>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a:ln/>
        </p:spPr>
      </p:sp>
      <p:sp>
        <p:nvSpPr>
          <p:cNvPr id="727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CB6B0D2-ECDB-4096-A129-1FD02EE1306B}" type="slidenum">
              <a:rPr smtClean="0"/>
              <a:pPr>
                <a:defRPr/>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a:ln/>
        </p:spPr>
      </p:sp>
      <p:sp>
        <p:nvSpPr>
          <p:cNvPr id="7270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CCB6B0D2-ECDB-4096-A129-1FD02EE1306B}" type="slidenum">
              <a:rPr smtClean="0"/>
              <a:pPr>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a:ln/>
        </p:spPr>
      </p:sp>
      <p:sp>
        <p:nvSpPr>
          <p:cNvPr id="737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8046F5C-C5BD-4893-A2FD-D954F85340DB}" type="slidenum">
              <a:rPr smtClean="0"/>
              <a:pPr>
                <a:defRPr/>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a:ln/>
        </p:spPr>
      </p:sp>
      <p:sp>
        <p:nvSpPr>
          <p:cNvPr id="7373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8046F5C-C5BD-4893-A2FD-D954F85340DB}" type="slidenum">
              <a:rPr smtClean="0"/>
              <a:pPr>
                <a:defRPr/>
              </a:pPr>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0EB832-71CD-4355-9F37-B844CD682368}" type="slidenum">
              <a:rPr smtClean="0"/>
              <a:pPr>
                <a:defRPr/>
              </a:pPr>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a:ln/>
        </p:spPr>
      </p:sp>
      <p:sp>
        <p:nvSpPr>
          <p:cNvPr id="7577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503D0AD-1BA2-4075-B5B0-431F7A29A66F}" type="slidenum">
              <a:rPr smtClean="0"/>
              <a:pPr>
                <a:defRPr/>
              </a:pPr>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a:ln/>
        </p:spPr>
      </p:sp>
      <p:sp>
        <p:nvSpPr>
          <p:cNvPr id="7680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378FFF-7FE2-494C-8FA7-C147C9856D41}" type="slidenum">
              <a:rPr smtClean="0"/>
              <a:pPr>
                <a:defRPr/>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471BD069-0D69-40DA-B8DB-6A0340C768E3}" type="slidenum">
              <a:rPr smtClean="0"/>
              <a:pPr>
                <a:defRPr/>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a:ln/>
        </p:spPr>
      </p:sp>
      <p:sp>
        <p:nvSpPr>
          <p:cNvPr id="7885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C981BFC-6B95-4755-8705-D11D5F69C7D1}" type="slidenum">
              <a:rPr smtClean="0"/>
              <a:pPr>
                <a:defRPr/>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56</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57</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A93F58E-F009-4B93-AACD-CC5CCE8D1B50}" type="slidenum">
              <a:rPr smtClean="0"/>
              <a:pPr>
                <a:defRPr/>
              </a:pPr>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59</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a:ln/>
        </p:spPr>
      </p:sp>
      <p:sp>
        <p:nvSpPr>
          <p:cNvPr id="8192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F103EE2-834B-41CD-A784-1A53C761C42D}" type="slidenum">
              <a:rPr smtClean="0"/>
              <a:pPr>
                <a:defRPr/>
              </a:pPr>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a:ln/>
        </p:spPr>
      </p:sp>
      <p:sp>
        <p:nvSpPr>
          <p:cNvPr id="8294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A5ADF6AA-8FEC-4AFD-BDF9-09D54042DB3C}" type="slidenum">
              <a:rPr smtClean="0"/>
              <a:pPr>
                <a:defRPr/>
              </a:pPr>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a:ln/>
        </p:spPr>
      </p:sp>
      <p:sp>
        <p:nvSpPr>
          <p:cNvPr id="8397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208B2D-0FAA-4874-90A9-A20E56CB4BF0}" type="slidenum">
              <a:rPr smtClean="0"/>
              <a:pPr>
                <a:defRPr/>
              </a:pPr>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a:ln/>
        </p:spPr>
      </p:sp>
      <p:sp>
        <p:nvSpPr>
          <p:cNvPr id="8499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3D8914F-96A9-440C-A4E4-B8483B588DEC}" type="slidenum">
              <a:rPr smtClean="0"/>
              <a:pPr>
                <a:defRPr/>
              </a:pPr>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72</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a:ln/>
        </p:spPr>
      </p:sp>
      <p:sp>
        <p:nvSpPr>
          <p:cNvPr id="8601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8CD41D13-364A-4E9F-8C94-6F27CBD8DC87}" type="slidenum">
              <a:rPr smtClean="0"/>
              <a:pPr>
                <a:defRPr/>
              </a:pPr>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a:ln/>
        </p:spPr>
      </p:sp>
      <p:sp>
        <p:nvSpPr>
          <p:cNvPr id="87043"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146922C-0F25-4CC6-92EA-CD4C596329D3}" type="slidenum">
              <a:rPr smtClean="0"/>
              <a:pPr>
                <a:defRPr/>
              </a:pPr>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a:ln/>
        </p:spPr>
      </p:sp>
      <p:sp>
        <p:nvSpPr>
          <p:cNvPr id="8806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0401F1E-0CEE-476A-952A-6D44C6370413}" type="slidenum">
              <a:rPr smtClean="0"/>
              <a:pPr>
                <a:defRPr/>
              </a:pPr>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a:ln/>
        </p:spPr>
      </p:sp>
      <p:sp>
        <p:nvSpPr>
          <p:cNvPr id="8909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193A4673-E75A-4DEF-939C-1DC1DA34E0B0}" type="slidenum">
              <a:rPr smtClean="0"/>
              <a:pPr>
                <a:defRPr/>
              </a:pPr>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a:ln/>
        </p:spPr>
      </p:sp>
      <p:sp>
        <p:nvSpPr>
          <p:cNvPr id="90115"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D4EEE802-E659-4B58-B286-D842CF1E117F}" type="slidenum">
              <a:rPr smtClean="0"/>
              <a:pPr>
                <a:defRPr/>
              </a:pPr>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a:ln/>
        </p:spPr>
      </p:sp>
      <p:sp>
        <p:nvSpPr>
          <p:cNvPr id="91139"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21123BFA-931D-4E26-926C-F4480F8BE588}" type="slidenum">
              <a:rPr smtClean="0"/>
              <a:pPr>
                <a:defRPr/>
              </a:pPr>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txBox="1">
            <a:spLocks noGrp="1"/>
          </p:cNvSpPr>
          <p:nvPr>
            <p:ph type="body" idx="1"/>
          </p:nvPr>
        </p:nvSpPr>
        <p:spPr bwMode="auto">
          <a:noFill/>
        </p:spPr>
        <p:txBody>
          <a:bodyPr numCol="1">
            <a:prstTxWarp prst="textNoShape">
              <a:avLst/>
            </a:prstTxWarp>
          </a:bodyPr>
          <a:lstStyle/>
          <a:p>
            <a:endParaRPr lang="es-ES" dirty="0"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5FF8F106-55F5-4D1B-9868-05EBC988325C}" type="slidenum">
              <a:rPr smtClean="0"/>
              <a:pPr>
                <a:defRPr/>
              </a:pPr>
              <a:t>82</a:t>
            </a:fld>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91</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93</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94</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95</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96</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97</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98</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99</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100</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101</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102</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103</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104</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105</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106</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107</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108</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109</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a:ln/>
        </p:spPr>
      </p:sp>
      <p:sp>
        <p:nvSpPr>
          <p:cNvPr id="93187"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EAA6A1A8-73C1-42E3-92E0-0A97AA65D027}" type="slidenum">
              <a:rPr smtClean="0"/>
              <a:pPr>
                <a:defRPr/>
              </a:pPr>
              <a:t>110</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111</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112</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113</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txBox="1">
            <a:spLocks noGrp="1"/>
          </p:cNvSpPr>
          <p:nvPr>
            <p:ph type="body" idx="1"/>
          </p:nvPr>
        </p:nvSpPr>
        <p:spPr bwMode="auto">
          <a:noFill/>
        </p:spPr>
        <p:txBody>
          <a:bodyPr numCol="1">
            <a:prstTxWarp prst="textNoShape">
              <a:avLst/>
            </a:prstTxWarp>
          </a:bodyPr>
          <a:lstStyle/>
          <a:p>
            <a:endParaRPr lang="es-ES" smtClean="0">
              <a:latin typeface="Calibri" pitchFamily="34" charset="0"/>
            </a:endParaRPr>
          </a:p>
        </p:txBody>
      </p:sp>
      <p:sp>
        <p:nvSpPr>
          <p:cNvPr id="4" name="3 Marcador de número de diapositiva"/>
          <p:cNvSpPr>
            <a:spLocks noGrp="1"/>
          </p:cNvSpPr>
          <p:nvPr>
            <p:ph type="sldNum" sz="quarter" idx="5"/>
          </p:nvPr>
        </p:nvSpPr>
        <p:spPr/>
        <p:txBody>
          <a:bodyPr/>
          <a:lstStyle/>
          <a:p>
            <a:pPr>
              <a:defRPr/>
            </a:pPr>
            <a:fld id="{69613E18-3D5E-4DF0-BEBB-240C87FF9B4A}" type="slidenum">
              <a:rPr smtClean="0"/>
              <a:pPr>
                <a:defRPr/>
              </a:pPr>
              <a:t>114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p:cNvSpPr txBox="1">
            <a:spLocks noGrp="1"/>
          </p:cNvSpPr>
          <p:nvPr>
            <p:ph type="dt" sz="half" idx="10"/>
          </p:nvPr>
        </p:nvSpPr>
        <p:spPr>
          <a:ln/>
        </p:spPr>
        <p:txBody>
          <a:bodyPr/>
          <a:lstStyle>
            <a:lvl1pPr>
              <a:defRPr/>
            </a:lvl1pPr>
          </a:lstStyle>
          <a:p>
            <a:pPr>
              <a:defRPr/>
            </a:pPr>
            <a:fld id="{98DC5BF9-9478-498F-BA05-7A7E0465F1D5}"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AF7A3882-B9FC-488D-A8E7-3B766DDF805D}" type="slidenum">
              <a:rPr/>
              <a:pPr>
                <a:defRPr/>
              </a:pPr>
              <a:t>‹Nº›</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1291D3A3-D83B-4AC5-92CD-B7965AB1E0EF}"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3A77477B-6B5B-4F97-9177-0F19CF59EA46}" type="slidenum">
              <a:rPr/>
              <a:pPr>
                <a:defRPr/>
              </a:pPr>
              <a:t>‹Nº›</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0B0B9DB8-BE38-45FA-85C5-318AE76815C8}"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8725C650-8E4B-445E-ACCA-06B897C62C3F}" type="slidenum">
              <a:rPr/>
              <a:pPr>
                <a:defRPr/>
              </a:pPr>
              <a:t>‹Nº›</a:t>
            </a:fld>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txBox="1">
            <a:spLocks noGrp="1"/>
          </p:cNvSpPr>
          <p:nvPr>
            <p:ph type="dt" sz="half" idx="10"/>
          </p:nvPr>
        </p:nvSpPr>
        <p:spPr>
          <a:ln/>
        </p:spPr>
        <p:txBody>
          <a:bodyPr/>
          <a:lstStyle>
            <a:lvl1pPr>
              <a:defRPr/>
            </a:lvl1pPr>
          </a:lstStyle>
          <a:p>
            <a:pPr>
              <a:defRPr/>
            </a:pPr>
            <a:fld id="{1B67CA2E-17D4-4C7C-9DDB-2F08C9B1EAAF}"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EA6158B7-E361-491E-8F7F-64B154FEE25B}" type="slidenum">
              <a:rPr/>
              <a:pPr>
                <a:defRPr/>
              </a:pPr>
              <a:t>‹Nº›</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txBox="1">
            <a:spLocks noGrp="1"/>
          </p:cNvSpPr>
          <p:nvPr>
            <p:ph type="dt" sz="half" idx="10"/>
          </p:nvPr>
        </p:nvSpPr>
        <p:spPr>
          <a:ln/>
        </p:spPr>
        <p:txBody>
          <a:bodyPr/>
          <a:lstStyle>
            <a:lvl1pPr>
              <a:defRPr/>
            </a:lvl1pPr>
          </a:lstStyle>
          <a:p>
            <a:pPr>
              <a:defRPr/>
            </a:pPr>
            <a:fld id="{0EE88DF6-36B3-4F69-B98E-5A481A2648F1}" type="datetime1">
              <a:rPr/>
              <a:pPr>
                <a:defRPr/>
              </a:pPr>
              <a:t>4/19/2016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pPr>
              <a:defRPr/>
            </a:pPr>
            <a:fld id="{2345C29A-47C8-4898-8E41-D6D2AA043F67}" type="slidenum">
              <a:rPr/>
              <a:pPr>
                <a:defRPr/>
              </a:pPr>
              <a:t>‹Nº›</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3"/>
          <p:cNvSpPr txBox="1">
            <a:spLocks noGrp="1"/>
          </p:cNvSpPr>
          <p:nvPr>
            <p:ph type="dt" sz="half" idx="10"/>
          </p:nvPr>
        </p:nvSpPr>
        <p:spPr>
          <a:ln/>
        </p:spPr>
        <p:txBody>
          <a:bodyPr/>
          <a:lstStyle>
            <a:lvl1pPr>
              <a:defRPr/>
            </a:lvl1pPr>
          </a:lstStyle>
          <a:p>
            <a:pPr>
              <a:defRPr/>
            </a:pPr>
            <a:fld id="{0F79C1EF-0EF2-4477-A78D-03B2C91E713D}" type="datetime1">
              <a:rPr/>
              <a:pPr>
                <a:defRPr/>
              </a:pPr>
              <a:t>4/19/2016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pPr>
              <a:defRPr/>
            </a:pPr>
            <a:fld id="{BDC98044-EEAA-4922-8A42-DF3630157BD2}" type="slidenum">
              <a:rPr/>
              <a:pPr>
                <a:defRPr/>
              </a:pPr>
              <a:t>‹Nº›</a:t>
            </a:f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3BEDE4BE-4A9C-4A19-9E3E-1006943FD839}" type="datetime1">
              <a:rPr/>
              <a:pPr>
                <a:defRPr/>
              </a:pPr>
              <a:t>4/19/2016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pPr>
              <a:defRPr/>
            </a:pPr>
            <a:fld id="{7B974DAE-5066-408B-B9B3-224AC25F5095}" type="slidenum">
              <a:rPr/>
              <a:pPr>
                <a:defRPr/>
              </a:pPr>
              <a:t>‹Nº›</a:t>
            </a:f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999EE4BA-37E8-4304-8B54-7440D8AA3B80}"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0E27B384-B73B-4374-8CD1-5AFA8B794ADE}" type="slidenum">
              <a:rPr/>
              <a:pPr>
                <a:defRPr/>
              </a:pPr>
              <a:t>‹Nº›</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noProof="0" smtClean="0"/>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FF1D6B36-76C4-48EF-9D66-4563DC5740DE}" type="datetime1">
              <a:rPr/>
              <a:pPr>
                <a:defRPr/>
              </a:pPr>
              <a:t>4/19/2016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pPr>
              <a:defRPr/>
            </a:pPr>
            <a:fld id="{2D0262D4-36D7-4936-84DC-ADFC1918F849}" type="slidenum">
              <a:rPr/>
              <a:pPr>
                <a:defRPr/>
              </a:pPr>
              <a:t>‹Nº›</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0823A941-4DE1-4E96-80E6-682A03DBCDDA}"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15A389DA-BE6D-4BD2-98E2-A76C97182E48}" type="slidenum">
              <a:rPr/>
              <a:pPr>
                <a:defRPr/>
              </a:pPr>
              <a:t>‹Nº›</a:t>
            </a:fld>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10"/>
          </p:nvPr>
        </p:nvSpPr>
        <p:spPr>
          <a:ln/>
        </p:spPr>
        <p:txBody>
          <a:bodyPr/>
          <a:lstStyle>
            <a:lvl1pPr>
              <a:defRPr/>
            </a:lvl1pPr>
          </a:lstStyle>
          <a:p>
            <a:pPr>
              <a:defRPr/>
            </a:pPr>
            <a:fld id="{CF557449-14E2-4835-A3DB-FFFB2BFD91C9}" type="datetime1">
              <a:rPr/>
              <a:pPr>
                <a:defRPr/>
              </a:pPr>
              <a:t>4/19/2016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pPr>
              <a:defRPr/>
            </a:pPr>
            <a:fld id="{E1F45645-5D20-450B-A4BC-99F2054D88F9}" type="slidenum">
              <a:rPr/>
              <a:pPr>
                <a:defRPr/>
              </a:pPr>
              <a:t>‹Nº›</a:t>
            </a:f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Text Placeholder 2"/>
          <p:cNvSpPr txBox="1">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txBox="1">
            <a:spLocks noGrp="1"/>
          </p:cNvSpPr>
          <p:nvPr>
            <p:ph type="dt" sz="half" idx="2"/>
          </p:nvPr>
        </p:nvSpPr>
        <p:spPr>
          <a:xfrm>
            <a:off x="457200" y="6356350"/>
            <a:ext cx="2133600" cy="365125"/>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5653B48-2CBE-4DEB-AF23-F2EA1A8E3924}" type="datetime1">
              <a:rPr/>
              <a:pPr>
                <a:defRPr/>
              </a:pPr>
              <a:t>4/19/2016</a:t>
            </a:fld>
            <a:endParaRPr/>
          </a:p>
        </p:txBody>
      </p:sp>
      <p:sp>
        <p:nvSpPr>
          <p:cNvPr id="5" name="Footer Placeholder 4"/>
          <p:cNvSpPr txBox="1">
            <a:spLocks noGrp="1"/>
          </p:cNvSpPr>
          <p:nvPr>
            <p:ph type="ftr" sz="quarter" idx="3"/>
          </p:nvPr>
        </p:nvSpPr>
        <p:spPr>
          <a:xfrm>
            <a:off x="3124200" y="6356350"/>
            <a:ext cx="2895600" cy="365125"/>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endParaRPr/>
          </a:p>
        </p:txBody>
      </p:sp>
      <p:sp>
        <p:nvSpPr>
          <p:cNvPr id="6" name="Slide Number Placeholder 5"/>
          <p:cNvSpPr txBox="1">
            <a:spLocks noGrp="1"/>
          </p:cNvSpPr>
          <p:nvPr>
            <p:ph type="sldNum" sz="quarter" idx="4"/>
          </p:nvPr>
        </p:nvSpPr>
        <p:spPr>
          <a:xfrm>
            <a:off x="6553200" y="6356350"/>
            <a:ext cx="2133600" cy="365125"/>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cs typeface="+mn-cs"/>
              </a:defRPr>
            </a:lvl1pPr>
          </a:lstStyle>
          <a:p>
            <a:pPr>
              <a:defRPr/>
            </a:pPr>
            <a:fld id="{0F013F49-0E55-4E6C-80A3-9C0C19080497}" type="slidenum">
              <a:rPr/>
              <a:pPr>
                <a:def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lang="en-US" sz="4400" kern="1200">
          <a:solidFill>
            <a:srgbClr val="000000"/>
          </a:solidFill>
          <a:latin typeface="Calibri"/>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a:spcBef>
          <a:spcPct val="0"/>
        </a:spcBef>
        <a:spcAft>
          <a:spcPct val="0"/>
        </a:spcAft>
        <a:defRPr sz="4400">
          <a:solidFill>
            <a:srgbClr val="000000"/>
          </a:solidFill>
          <a:latin typeface="Calibri" pitchFamily="34" charset="0"/>
        </a:defRPr>
      </a:lvl6pPr>
      <a:lvl7pPr marL="914400" algn="ctr" rtl="0" eaLnBrk="0" fontAlgn="base">
        <a:spcBef>
          <a:spcPct val="0"/>
        </a:spcBef>
        <a:spcAft>
          <a:spcPct val="0"/>
        </a:spcAft>
        <a:defRPr sz="4400">
          <a:solidFill>
            <a:srgbClr val="000000"/>
          </a:solidFill>
          <a:latin typeface="Calibri" pitchFamily="34" charset="0"/>
        </a:defRPr>
      </a:lvl7pPr>
      <a:lvl8pPr marL="1371600" algn="ctr" rtl="0" eaLnBrk="0" fontAlgn="base">
        <a:spcBef>
          <a:spcPct val="0"/>
        </a:spcBef>
        <a:spcAft>
          <a:spcPct val="0"/>
        </a:spcAft>
        <a:defRPr sz="4400">
          <a:solidFill>
            <a:srgbClr val="000000"/>
          </a:solidFill>
          <a:latin typeface="Calibri" pitchFamily="34" charset="0"/>
        </a:defRPr>
      </a:lvl8pPr>
      <a:lvl9pPr marL="1828800" algn="ctr" rtl="0" eaLnBrk="0" fontAlgn="base">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ts val="800"/>
        </a:spcBef>
        <a:spcAft>
          <a:spcPct val="0"/>
        </a:spcAft>
        <a:buSzPct val="100000"/>
        <a:buFont typeface="Arial" charset="0"/>
        <a:buChar char="•"/>
        <a:defRPr lang="en-US" sz="3200" kern="1200">
          <a:solidFill>
            <a:srgbClr val="000000"/>
          </a:solidFill>
          <a:latin typeface="Calibri"/>
        </a:defRPr>
      </a:lvl1pPr>
      <a:lvl2pPr marL="742950" lvl="1" indent="-285750" algn="l" rtl="0" eaLnBrk="0" fontAlgn="base" hangingPunct="0">
        <a:spcBef>
          <a:spcPts val="700"/>
        </a:spcBef>
        <a:spcAft>
          <a:spcPct val="0"/>
        </a:spcAft>
        <a:buSzPct val="100000"/>
        <a:buFont typeface="Arial" charset="0"/>
        <a:buChar char="–"/>
        <a:defRPr lang="en-US" sz="2800" kern="1200">
          <a:solidFill>
            <a:srgbClr val="000000"/>
          </a:solidFill>
          <a:latin typeface="Calibri"/>
        </a:defRPr>
      </a:lvl2pPr>
      <a:lvl3pPr marL="1143000" lvl="2" indent="-228600" algn="l" rtl="0" eaLnBrk="0" fontAlgn="base" hangingPunct="0">
        <a:spcBef>
          <a:spcPts val="600"/>
        </a:spcBef>
        <a:spcAft>
          <a:spcPct val="0"/>
        </a:spcAft>
        <a:buSzPct val="100000"/>
        <a:buFont typeface="Arial" charset="0"/>
        <a:buChar char="•"/>
        <a:defRPr lang="en-US" sz="2400" kern="1200">
          <a:solidFill>
            <a:srgbClr val="000000"/>
          </a:solidFill>
          <a:latin typeface="Calibri"/>
        </a:defRPr>
      </a:lvl3pPr>
      <a:lvl4pPr marL="1600200" lvl="3"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4pPr>
      <a:lvl5pPr marL="2057400" lvl="4" indent="-228600" algn="l" rtl="0" eaLnBrk="0" fontAlgn="base" hangingPunct="0">
        <a:spcBef>
          <a:spcPts val="500"/>
        </a:spcBef>
        <a:spcAft>
          <a:spcPct val="0"/>
        </a:spcAft>
        <a:buSzPct val="100000"/>
        <a:buFont typeface="Arial" charset="0"/>
        <a:buChar char="»"/>
        <a:defRPr lang="en-US" sz="2000" kern="1200">
          <a:solidFill>
            <a:srgbClr val="000000"/>
          </a:solidFill>
          <a:latin typeface="Calibri"/>
        </a:defRPr>
      </a:lvl5pPr>
      <a:lvl6pPr marL="25146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6pPr>
      <a:lvl7pPr marL="29718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7pPr>
      <a:lvl8pPr marL="34290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8pPr>
      <a:lvl9pPr marL="3886200" indent="-228600" algn="l" rtl="0" eaLnBrk="0" fontAlgn="base">
        <a:spcBef>
          <a:spcPts val="500"/>
        </a:spcBef>
        <a:spcAft>
          <a:spcPct val="0"/>
        </a:spcAft>
        <a:buSzPct val="100000"/>
        <a:buFont typeface="Arial" charset="0"/>
        <a:buChar char="»"/>
        <a:defRPr lang="en-US" sz="2000" kern="120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7.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7.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7.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5.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6.jpe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32.jpe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www.shalomhaverim.or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noGrp="1"/>
          </p:cNvSpPr>
          <p:nvPr>
            <p:ph type="ctrTitle"/>
          </p:nvPr>
        </p:nvSpPr>
        <p:spPr/>
        <p:txBody>
          <a:bodyPr/>
          <a:lstStyle/>
          <a:p>
            <a:r>
              <a:rPr lang="en-US" dirty="0" smtClean="0"/>
              <a:t> </a:t>
            </a:r>
          </a:p>
        </p:txBody>
      </p:sp>
      <p:sp>
        <p:nvSpPr>
          <p:cNvPr id="10" name="Subtitle 9"/>
          <p:cNvSpPr>
            <a:spLocks noGrp="1"/>
          </p:cNvSpPr>
          <p:nvPr>
            <p:ph type="subTitle" idx="1"/>
          </p:nvPr>
        </p:nvSpPr>
        <p:spPr/>
        <p:txBody>
          <a:bodyPr/>
          <a:lstStyle/>
          <a:p>
            <a:endParaRPr lang="en-US" dirty="0"/>
          </a:p>
        </p:txBody>
      </p:sp>
      <p:pic>
        <p:nvPicPr>
          <p:cNvPr id="2052" name="Picture 2"/>
          <p:cNvPicPr>
            <a:picLocks noChangeAspect="1"/>
          </p:cNvPicPr>
          <p:nvPr/>
        </p:nvPicPr>
        <p:blipFill>
          <a:blip r:embed="rId2" cstate="print"/>
          <a:srcRect/>
          <a:stretch>
            <a:fillRect/>
          </a:stretch>
        </p:blipFill>
        <p:spPr bwMode="auto">
          <a:xfrm>
            <a:off x="914400" y="1447800"/>
            <a:ext cx="7297738" cy="4452938"/>
          </a:xfrm>
          <a:prstGeom prst="rect">
            <a:avLst/>
          </a:prstGeom>
          <a:noFill/>
          <a:ln w="9525">
            <a:noFill/>
            <a:miter lim="800000"/>
            <a:headEnd/>
            <a:tailEnd/>
          </a:ln>
        </p:spPr>
      </p:pic>
      <p:sp>
        <p:nvSpPr>
          <p:cNvPr id="2053" name="Title 1"/>
          <p:cNvSpPr txBox="1">
            <a:spLocks noChangeArrowheads="1"/>
          </p:cNvSpPr>
          <p:nvPr/>
        </p:nvSpPr>
        <p:spPr bwMode="auto">
          <a:xfrm>
            <a:off x="685800" y="2339975"/>
            <a:ext cx="7772400" cy="1470025"/>
          </a:xfrm>
          <a:prstGeom prst="rect">
            <a:avLst/>
          </a:prstGeom>
          <a:noFill/>
          <a:ln w="9525">
            <a:noFill/>
            <a:miter lim="800000"/>
            <a:headEnd/>
            <a:tailEnd/>
          </a:ln>
        </p:spPr>
        <p:txBody>
          <a:bodyPr anchor="ctr" anchorCtr="1"/>
          <a:lstStyle/>
          <a:p>
            <a:pPr algn="ctr">
              <a:lnSpc>
                <a:spcPct val="90000"/>
              </a:lnSpc>
            </a:pPr>
            <a:r>
              <a:rPr lang="en-US" sz="4400" dirty="0"/>
              <a:t>Seder de </a:t>
            </a:r>
            <a:r>
              <a:rPr lang="en-US" sz="4400" dirty="0" err="1"/>
              <a:t>Pesaj</a:t>
            </a:r>
            <a:r>
              <a:rPr lang="en-US" sz="4400" dirty="0"/>
              <a:t> - </a:t>
            </a:r>
            <a:r>
              <a:rPr lang="he-IL" sz="4400" dirty="0"/>
              <a:t>סדר לפסח </a:t>
            </a:r>
            <a:endParaRPr lang="es-CO" sz="4400" dirty="0" smtClean="0"/>
          </a:p>
          <a:p>
            <a:pPr algn="ctr">
              <a:lnSpc>
                <a:spcPct val="90000"/>
              </a:lnSpc>
            </a:pPr>
            <a:r>
              <a:rPr lang="es-CO" sz="3600" dirty="0" smtClean="0">
                <a:solidFill>
                  <a:srgbClr val="000000"/>
                </a:solidFill>
                <a:latin typeface="Calibri" pitchFamily="34" charset="0"/>
              </a:rPr>
              <a:t>5781 – 2021</a:t>
            </a:r>
            <a:endParaRPr lang="es-CO" sz="3600" dirty="0">
              <a:solidFill>
                <a:srgbClr val="000000"/>
              </a:solidFill>
              <a:latin typeface="Calibri" pitchFamily="34" charset="0"/>
            </a:endParaRPr>
          </a:p>
        </p:txBody>
      </p:sp>
      <p:sp>
        <p:nvSpPr>
          <p:cNvPr id="2054" name="Subtitle 2"/>
          <p:cNvSpPr txBox="1">
            <a:spLocks noChangeArrowheads="1"/>
          </p:cNvSpPr>
          <p:nvPr/>
        </p:nvSpPr>
        <p:spPr bwMode="auto">
          <a:xfrm>
            <a:off x="1371600" y="3886200"/>
            <a:ext cx="6400800" cy="1752600"/>
          </a:xfrm>
          <a:prstGeom prst="rect">
            <a:avLst/>
          </a:prstGeom>
          <a:noFill/>
          <a:ln w="9525">
            <a:noFill/>
            <a:miter lim="800000"/>
            <a:headEnd/>
            <a:tailEnd/>
          </a:ln>
        </p:spPr>
        <p:txBody>
          <a:bodyPr anchorCtr="1"/>
          <a:lstStyle/>
          <a:p>
            <a:pPr algn="ctr">
              <a:spcBef>
                <a:spcPts val="800"/>
              </a:spcBef>
            </a:pPr>
            <a:r>
              <a:rPr lang="es-CO" sz="3200" dirty="0">
                <a:solidFill>
                  <a:srgbClr val="000000"/>
                </a:solidFill>
                <a:latin typeface="Calibri" pitchFamily="34" charset="0"/>
              </a:rPr>
              <a:t>Por: </a:t>
            </a:r>
            <a:r>
              <a:rPr lang="es-CO" sz="3200">
                <a:solidFill>
                  <a:srgbClr val="000000"/>
                </a:solidFill>
                <a:latin typeface="Calibri" pitchFamily="34" charset="0"/>
              </a:rPr>
              <a:t>Eliyahu </a:t>
            </a:r>
            <a:r>
              <a:rPr lang="es-CO" sz="3200" smtClean="0">
                <a:solidFill>
                  <a:srgbClr val="000000"/>
                </a:solidFill>
                <a:latin typeface="Calibri" pitchFamily="34" charset="0"/>
              </a:rPr>
              <a:t>BaYona</a:t>
            </a:r>
            <a:endParaRPr lang="es-CO" sz="3200" dirty="0">
              <a:solidFill>
                <a:srgbClr val="000000"/>
              </a:solidFill>
              <a:latin typeface="Calibri" pitchFamily="34" charset="0"/>
            </a:endParaRPr>
          </a:p>
          <a:p>
            <a:pPr algn="ctr">
              <a:spcBef>
                <a:spcPts val="800"/>
              </a:spcBef>
            </a:pPr>
            <a:r>
              <a:rPr lang="es-CO" sz="3200" dirty="0">
                <a:solidFill>
                  <a:srgbClr val="000000"/>
                </a:solidFill>
                <a:latin typeface="Calibri" pitchFamily="34" charset="0"/>
              </a:rPr>
              <a:t>Director Shalom Haverim Org</a:t>
            </a:r>
          </a:p>
          <a:p>
            <a:pPr algn="ctr">
              <a:spcBef>
                <a:spcPts val="800"/>
              </a:spcBef>
            </a:pPr>
            <a:r>
              <a:rPr lang="es-CO" sz="3200" dirty="0">
                <a:solidFill>
                  <a:srgbClr val="000000"/>
                </a:solidFill>
                <a:latin typeface="Calibri" pitchFamily="34" charset="0"/>
              </a:rPr>
              <a:t>New York</a:t>
            </a:r>
            <a:endParaRPr lang="en-US" sz="3200" dirty="0">
              <a:solidFill>
                <a:srgbClr val="000000"/>
              </a:solidFill>
              <a:latin typeface="Calibri" pitchFamily="34" charset="0"/>
            </a:endParaRPr>
          </a:p>
          <a:p>
            <a:pPr algn="ctr">
              <a:spcBef>
                <a:spcPts val="800"/>
              </a:spcBef>
            </a:pPr>
            <a:endParaRPr lang="en-US" sz="3200" dirty="0">
              <a:solidFill>
                <a:srgbClr val="898989"/>
              </a:solidFill>
              <a:latin typeface="Calibri" pitchFamily="34" charset="0"/>
            </a:endParaRPr>
          </a:p>
        </p:txBody>
      </p:sp>
      <p:pic>
        <p:nvPicPr>
          <p:cNvPr id="9" name="8 Imagen" descr="Copy of SHALOM-HAVERIM-LOGO.gif"/>
          <p:cNvPicPr>
            <a:picLocks noChangeAspect="1"/>
          </p:cNvPicPr>
          <p:nvPr/>
        </p:nvPicPr>
        <p:blipFill>
          <a:blip r:embed="rId3" cstate="print"/>
          <a:stretch>
            <a:fillRect/>
          </a:stretch>
        </p:blipFill>
        <p:spPr>
          <a:xfrm>
            <a:off x="475011" y="1000868"/>
            <a:ext cx="3769179" cy="1493254"/>
          </a:xfrm>
          <a:prstGeom prst="rect">
            <a:avLst/>
          </a:prstGeom>
        </p:spPr>
      </p:pic>
      <p:pic>
        <p:nvPicPr>
          <p:cNvPr id="11" name="10 Imagen" descr="Copy of SHALOM-HAVERIM-LOGO.gif"/>
          <p:cNvPicPr>
            <a:picLocks noChangeAspect="1"/>
          </p:cNvPicPr>
          <p:nvPr/>
        </p:nvPicPr>
        <p:blipFill>
          <a:blip r:embed="rId3" cstate="print"/>
          <a:stretch>
            <a:fillRect/>
          </a:stretch>
        </p:blipFill>
        <p:spPr>
          <a:xfrm>
            <a:off x="7659588" y="6070582"/>
            <a:ext cx="1134836" cy="449593"/>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9220" name="Content Placeholder 2"/>
          <p:cNvSpPr txBox="1">
            <a:spLocks noGrp="1"/>
          </p:cNvSpPr>
          <p:nvPr>
            <p:ph idx="1"/>
          </p:nvPr>
        </p:nvSpPr>
        <p:spPr>
          <a:xfrm>
            <a:off x="685800" y="1371600"/>
            <a:ext cx="4876800" cy="4953000"/>
          </a:xfrm>
        </p:spPr>
        <p:txBody>
          <a:bodyPr/>
          <a:lstStyle/>
          <a:p>
            <a:endParaRPr sz="2400" dirty="0" smtClean="0">
              <a:latin typeface="Calibri" pitchFamily="34" charset="0"/>
            </a:endParaRPr>
          </a:p>
        </p:txBody>
      </p:sp>
      <p:pic>
        <p:nvPicPr>
          <p:cNvPr id="148481" name="Picture 1"/>
          <p:cNvPicPr>
            <a:picLocks noChangeAspect="1" noChangeArrowheads="1"/>
          </p:cNvPicPr>
          <p:nvPr/>
        </p:nvPicPr>
        <p:blipFill>
          <a:blip r:embed="rId4" cstate="print"/>
          <a:srcRect/>
          <a:stretch>
            <a:fillRect/>
          </a:stretch>
        </p:blipFill>
        <p:spPr bwMode="auto">
          <a:xfrm>
            <a:off x="34636" y="228600"/>
            <a:ext cx="9109364" cy="609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92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9220" name="Content Placeholder 2"/>
          <p:cNvSpPr txBox="1">
            <a:spLocks noGrp="1"/>
          </p:cNvSpPr>
          <p:nvPr>
            <p:ph idx="1"/>
          </p:nvPr>
        </p:nvSpPr>
        <p:spPr>
          <a:xfrm>
            <a:off x="685800" y="1371600"/>
            <a:ext cx="4876800" cy="4953000"/>
          </a:xfrm>
        </p:spPr>
        <p:txBody>
          <a:bodyPr/>
          <a:lstStyle/>
          <a:p>
            <a:pPr algn="ctr">
              <a:buFont typeface="Arial" charset="0"/>
              <a:buNone/>
            </a:pPr>
            <a:r>
              <a:rPr lang="en-US" sz="2400" b="1" dirty="0" smtClean="0">
                <a:latin typeface="Calibri" pitchFamily="34" charset="0"/>
              </a:rPr>
              <a:t>COSAS QUE NO CONOCIAS</a:t>
            </a:r>
            <a:endParaRPr sz="2400" dirty="0" smtClean="0">
              <a:latin typeface="Calibri" pitchFamily="34" charset="0"/>
            </a:endParaRPr>
          </a:p>
          <a:p>
            <a:r>
              <a:rPr lang="es-CO" sz="2400" dirty="0" smtClean="0">
                <a:latin typeface="Calibri" pitchFamily="34" charset="0"/>
              </a:rPr>
              <a:t> Bendición para  las  velas </a:t>
            </a:r>
            <a:r>
              <a:rPr lang="es-CO" sz="1800" dirty="0" smtClean="0">
                <a:latin typeface="Calibri" pitchFamily="34" charset="0"/>
              </a:rPr>
              <a:t> (Sólo la noche de </a:t>
            </a:r>
            <a:r>
              <a:rPr lang="es-CO" sz="1800" dirty="0" err="1" smtClean="0">
                <a:latin typeface="Calibri" pitchFamily="34" charset="0"/>
              </a:rPr>
              <a:t>Pesaj</a:t>
            </a:r>
            <a:r>
              <a:rPr lang="es-CO" sz="1800" dirty="0" smtClean="0">
                <a:latin typeface="Calibri" pitchFamily="34" charset="0"/>
              </a:rPr>
              <a:t>)</a:t>
            </a:r>
            <a:endParaRPr sz="2400" dirty="0" smtClean="0">
              <a:latin typeface="Calibri" pitchFamily="34" charset="0"/>
            </a:endParaRPr>
          </a:p>
          <a:p>
            <a:r>
              <a:rPr sz="2400" b="1" i="1" dirty="0" smtClean="0">
                <a:latin typeface="Calibri" pitchFamily="34" charset="0"/>
              </a:rPr>
              <a:t>Baruj </a:t>
            </a:r>
            <a:r>
              <a:rPr sz="2400" b="1" i="1" dirty="0" err="1" smtClean="0">
                <a:latin typeface="Calibri" pitchFamily="34" charset="0"/>
              </a:rPr>
              <a:t>atá</a:t>
            </a:r>
            <a:r>
              <a:rPr sz="2400" b="1" i="1" dirty="0" smtClean="0">
                <a:latin typeface="Calibri" pitchFamily="34" charset="0"/>
              </a:rPr>
              <a:t> </a:t>
            </a:r>
            <a:r>
              <a:rPr sz="2400" b="1" i="1" dirty="0" err="1" smtClean="0">
                <a:latin typeface="Calibri" pitchFamily="34" charset="0"/>
              </a:rPr>
              <a:t>Adonay</a:t>
            </a:r>
            <a:r>
              <a:rPr sz="2400" b="1" i="1" dirty="0" smtClean="0">
                <a:latin typeface="Calibri" pitchFamily="34" charset="0"/>
              </a:rPr>
              <a:t>, </a:t>
            </a:r>
            <a:r>
              <a:rPr sz="2400" b="1" i="1" dirty="0" err="1" smtClean="0">
                <a:latin typeface="Calibri" pitchFamily="34" charset="0"/>
              </a:rPr>
              <a:t>elohenu</a:t>
            </a:r>
            <a:r>
              <a:rPr sz="2400" b="1" i="1" dirty="0" smtClean="0">
                <a:latin typeface="Calibri" pitchFamily="34" charset="0"/>
              </a:rPr>
              <a:t> </a:t>
            </a:r>
            <a:r>
              <a:rPr sz="2400" b="1" i="1" dirty="0" err="1" smtClean="0">
                <a:latin typeface="Calibri" pitchFamily="34" charset="0"/>
              </a:rPr>
              <a:t>Melej</a:t>
            </a:r>
            <a:r>
              <a:rPr sz="2400" b="1" i="1" dirty="0" smtClean="0">
                <a:latin typeface="Calibri" pitchFamily="34" charset="0"/>
              </a:rPr>
              <a:t> </a:t>
            </a:r>
            <a:r>
              <a:rPr sz="2400" b="1" i="1" dirty="0" err="1" smtClean="0">
                <a:latin typeface="Calibri" pitchFamily="34" charset="0"/>
              </a:rPr>
              <a:t>haolam,asher</a:t>
            </a:r>
            <a:r>
              <a:rPr sz="2400" b="1" i="1" dirty="0" smtClean="0">
                <a:latin typeface="Calibri" pitchFamily="34" charset="0"/>
              </a:rPr>
              <a:t> </a:t>
            </a:r>
            <a:r>
              <a:rPr sz="2400" b="1" i="1" dirty="0" err="1" smtClean="0">
                <a:latin typeface="Calibri" pitchFamily="34" charset="0"/>
              </a:rPr>
              <a:t>kideshanu</a:t>
            </a:r>
            <a:r>
              <a:rPr sz="2400" b="1" i="1" dirty="0" smtClean="0">
                <a:latin typeface="Calibri" pitchFamily="34" charset="0"/>
              </a:rPr>
              <a:t> </a:t>
            </a:r>
            <a:r>
              <a:rPr sz="2400" b="1" i="1" dirty="0" err="1" smtClean="0">
                <a:latin typeface="Calibri" pitchFamily="34" charset="0"/>
              </a:rPr>
              <a:t>bemitzvotav</a:t>
            </a:r>
            <a:r>
              <a:rPr sz="2400" b="1" i="1" dirty="0" smtClean="0">
                <a:latin typeface="Calibri" pitchFamily="34" charset="0"/>
              </a:rPr>
              <a:t>, </a:t>
            </a:r>
            <a:r>
              <a:rPr sz="2400" b="1" i="1" dirty="0" err="1" smtClean="0">
                <a:latin typeface="Calibri" pitchFamily="34" charset="0"/>
              </a:rPr>
              <a:t>vetzivanu</a:t>
            </a:r>
            <a:r>
              <a:rPr sz="2400" b="1" i="1" dirty="0" smtClean="0">
                <a:latin typeface="Calibri" pitchFamily="34" charset="0"/>
              </a:rPr>
              <a:t> </a:t>
            </a:r>
            <a:r>
              <a:rPr sz="2400" b="1" i="1" dirty="0" err="1" smtClean="0">
                <a:latin typeface="Calibri" pitchFamily="34" charset="0"/>
              </a:rPr>
              <a:t>lehadlik</a:t>
            </a:r>
            <a:r>
              <a:rPr sz="2400" b="1" i="1" dirty="0" smtClean="0">
                <a:latin typeface="Calibri" pitchFamily="34" charset="0"/>
              </a:rPr>
              <a:t> ner shel Yom Tov</a:t>
            </a:r>
            <a:endParaRPr sz="2400" dirty="0" smtClean="0">
              <a:latin typeface="Calibri" pitchFamily="34" charset="0"/>
            </a:endParaRPr>
          </a:p>
          <a:p>
            <a:r>
              <a:rPr lang="es-CO" sz="2400" i="1" dirty="0" smtClean="0">
                <a:latin typeface="Calibri" pitchFamily="34" charset="0"/>
              </a:rPr>
              <a:t>Bendito seas Tú, Adonay, nuestro Dios, Rey del universo, que nos has santificado con Tus mandamientos y nos has ordenado encender la candela del Yom Tov.</a:t>
            </a:r>
            <a:endParaRPr sz="2400" dirty="0" smtClean="0">
              <a:latin typeface="Calibri" pitchFamily="34" charset="0"/>
            </a:endParaRPr>
          </a:p>
          <a:p>
            <a:endParaRPr sz="2400" dirty="0" smtClean="0">
              <a:latin typeface="Calibri" pitchFamily="34" charset="0"/>
            </a:endParaRPr>
          </a:p>
        </p:txBody>
      </p:sp>
      <p:pic>
        <p:nvPicPr>
          <p:cNvPr id="9221" name="Picture 2"/>
          <p:cNvPicPr preferRelativeResize="0">
            <a:picLocks noChangeArrowheads="1"/>
          </p:cNvPicPr>
          <p:nvPr/>
        </p:nvPicPr>
        <p:blipFill>
          <a:blip r:embed="rId4" cstate="print"/>
          <a:srcRect/>
          <a:stretch>
            <a:fillRect/>
          </a:stretch>
        </p:blipFill>
        <p:spPr bwMode="auto">
          <a:xfrm>
            <a:off x="5943600" y="2209800"/>
            <a:ext cx="2514600" cy="3581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6" name="Content Placeholder 2"/>
          <p:cNvSpPr txBox="1">
            <a:spLocks noGrp="1"/>
          </p:cNvSpPr>
          <p:nvPr>
            <p:ph idx="1"/>
          </p:nvPr>
        </p:nvSpPr>
        <p:spPr>
          <a:xfrm>
            <a:off x="685800" y="1371600"/>
            <a:ext cx="7772400" cy="4648200"/>
          </a:xfrm>
        </p:spPr>
        <p:txBody>
          <a:bodyPr/>
          <a:lstStyle/>
          <a:p>
            <a:r>
              <a:rPr lang="es-CO" sz="2400" dirty="0" smtClean="0">
                <a:latin typeface="Calibri" pitchFamily="34" charset="0"/>
              </a:rPr>
              <a:t>Cuando se trata de aspectos relacionados con </a:t>
            </a:r>
            <a:r>
              <a:rPr lang="es-CO" sz="2400" b="1" dirty="0" smtClean="0">
                <a:solidFill>
                  <a:srgbClr val="FF0000"/>
                </a:solidFill>
                <a:latin typeface="Calibri" pitchFamily="34" charset="0"/>
              </a:rPr>
              <a:t>‘Avodat Hashem’ </a:t>
            </a:r>
            <a:r>
              <a:rPr lang="es-CO" sz="2400" dirty="0" smtClean="0">
                <a:latin typeface="Calibri" pitchFamily="34" charset="0"/>
              </a:rPr>
              <a:t>–labores para Hashem-, que van mucho mas allá de la mira de la Halajá, nuestros Rabinos se basan en el dictado</a:t>
            </a:r>
            <a:r>
              <a:rPr lang="es-CO" sz="2400" b="1" dirty="0" smtClean="0">
                <a:latin typeface="Calibri" pitchFamily="34" charset="0"/>
              </a:rPr>
              <a:t>, </a:t>
            </a:r>
            <a:r>
              <a:rPr lang="he-IL" sz="2400" b="1" dirty="0" smtClean="0">
                <a:latin typeface="Calibri" pitchFamily="34" charset="0"/>
              </a:rPr>
              <a:t>“</a:t>
            </a:r>
            <a:r>
              <a:rPr lang="en-US" sz="2400" b="1" dirty="0" smtClean="0">
                <a:latin typeface="Calibri" pitchFamily="34" charset="0"/>
              </a:rPr>
              <a:t> </a:t>
            </a:r>
            <a:r>
              <a:rPr lang="he-IL" sz="2400" b="1" dirty="0" smtClean="0">
                <a:latin typeface="Calibri" pitchFamily="34" charset="0"/>
              </a:rPr>
              <a:t>רחמנא </a:t>
            </a:r>
            <a:r>
              <a:rPr lang="he-IL" sz="2400" b="1" dirty="0" smtClean="0">
                <a:latin typeface="Calibri" pitchFamily="34" charset="0"/>
              </a:rPr>
              <a:t>ליבא </a:t>
            </a:r>
            <a:r>
              <a:rPr lang="he-IL" sz="2400" b="1" dirty="0" smtClean="0">
                <a:latin typeface="Calibri" pitchFamily="34" charset="0"/>
              </a:rPr>
              <a:t>בעי</a:t>
            </a:r>
            <a:r>
              <a:rPr lang="en-US" sz="2400" b="1" dirty="0" smtClean="0">
                <a:latin typeface="Calibri" pitchFamily="34" charset="0"/>
              </a:rPr>
              <a:t> </a:t>
            </a:r>
            <a:r>
              <a:rPr lang="he-IL" sz="2400" b="1" dirty="0" smtClean="0">
                <a:latin typeface="Calibri" pitchFamily="34" charset="0"/>
              </a:rPr>
              <a:t> </a:t>
            </a:r>
            <a:r>
              <a:rPr lang="es-CO" sz="2400" b="1" i="1" dirty="0" err="1" smtClean="0">
                <a:solidFill>
                  <a:srgbClr val="FF0000"/>
                </a:solidFill>
                <a:latin typeface="Calibri" pitchFamily="34" charset="0"/>
              </a:rPr>
              <a:t>Rajmaná</a:t>
            </a:r>
            <a:r>
              <a:rPr lang="es-CO" sz="2400" b="1" i="1" dirty="0" smtClean="0">
                <a:solidFill>
                  <a:srgbClr val="FF0000"/>
                </a:solidFill>
                <a:latin typeface="Calibri" pitchFamily="34" charset="0"/>
              </a:rPr>
              <a:t> liba </a:t>
            </a:r>
            <a:r>
              <a:rPr lang="es-CO" sz="2400" b="1" i="1" dirty="0" err="1" smtClean="0">
                <a:solidFill>
                  <a:srgbClr val="FF0000"/>
                </a:solidFill>
                <a:latin typeface="Calibri" pitchFamily="34" charset="0"/>
              </a:rPr>
              <a:t>ba’ei</a:t>
            </a:r>
            <a:r>
              <a:rPr lang="es-CO" sz="2400" b="1" i="1" dirty="0" smtClean="0">
                <a:solidFill>
                  <a:srgbClr val="FF0000"/>
                </a:solidFill>
                <a:latin typeface="Calibri" pitchFamily="34" charset="0"/>
              </a:rPr>
              <a:t> </a:t>
            </a:r>
            <a:r>
              <a:rPr lang="es-CO" sz="2400" i="1" dirty="0" smtClean="0">
                <a:latin typeface="Calibri" pitchFamily="34" charset="0"/>
              </a:rPr>
              <a:t>— Hashem desea la sinceridad del corazón.”</a:t>
            </a:r>
          </a:p>
          <a:p>
            <a:r>
              <a:rPr lang="es-CO" sz="2400" i="1" dirty="0" smtClean="0">
                <a:latin typeface="Calibri" pitchFamily="34" charset="0"/>
              </a:rPr>
              <a:t>Lo que van a ver nuestros hijos es lo que los marcará para siempre. Si ven a su madre con la sinceridad del corazón cumpliendo una mitzvá, entonces eso producirá en ellos “</a:t>
            </a:r>
            <a:r>
              <a:rPr lang="es-CO" sz="2400" b="1" i="1" dirty="0" err="1" smtClean="0">
                <a:solidFill>
                  <a:srgbClr val="FF0000"/>
                </a:solidFill>
                <a:latin typeface="Calibri" pitchFamily="34" charset="0"/>
              </a:rPr>
              <a:t>yirat</a:t>
            </a:r>
            <a:r>
              <a:rPr lang="es-CO" sz="2400" b="1" i="1" dirty="0" smtClean="0">
                <a:solidFill>
                  <a:srgbClr val="FF0000"/>
                </a:solidFill>
                <a:latin typeface="Calibri" pitchFamily="34" charset="0"/>
              </a:rPr>
              <a:t> </a:t>
            </a:r>
            <a:r>
              <a:rPr lang="es-CO" sz="2400" b="1" i="1" dirty="0" err="1" smtClean="0">
                <a:solidFill>
                  <a:srgbClr val="FF0000"/>
                </a:solidFill>
                <a:latin typeface="Calibri" pitchFamily="34" charset="0"/>
              </a:rPr>
              <a:t>hashámayim</a:t>
            </a:r>
            <a:r>
              <a:rPr lang="es-CO" sz="2400" b="1" i="1" dirty="0" smtClean="0">
                <a:solidFill>
                  <a:srgbClr val="FF0000"/>
                </a:solidFill>
                <a:latin typeface="Calibri" pitchFamily="34" charset="0"/>
              </a:rPr>
              <a:t> </a:t>
            </a:r>
            <a:r>
              <a:rPr lang="es-CO" sz="2400" i="1" dirty="0" smtClean="0">
                <a:latin typeface="Calibri" pitchFamily="34" charset="0"/>
              </a:rPr>
              <a:t>– Temor del Cielo-.</a:t>
            </a:r>
          </a:p>
          <a:p>
            <a:r>
              <a:rPr lang="es-CO" sz="2400" dirty="0" smtClean="0">
                <a:latin typeface="Calibri" pitchFamily="34" charset="0"/>
              </a:rPr>
              <a:t>Al entrar al Séder de Pésaj debemos considerar el evento que hicieron nuestros antepasados como símbolo de nuestra alianza con las mitzvot de Hashem.</a:t>
            </a:r>
            <a:endParaRPr lang="es-CO" sz="2400" i="1" dirty="0" smtClean="0">
              <a:latin typeface="Calibri" pitchFamily="34" charset="0"/>
            </a:endParaRPr>
          </a:p>
          <a:p>
            <a:endParaRPr lang="es-CO"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9"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100" name="Content Placeholder 2"/>
          <p:cNvSpPr txBox="1">
            <a:spLocks noGrp="1"/>
          </p:cNvSpPr>
          <p:nvPr>
            <p:ph idx="1"/>
          </p:nvPr>
        </p:nvSpPr>
        <p:spPr>
          <a:xfrm>
            <a:off x="685800" y="5029200"/>
            <a:ext cx="7467600" cy="1295400"/>
          </a:xfrm>
        </p:spPr>
        <p:txBody>
          <a:bodyPr/>
          <a:lstStyle/>
          <a:p>
            <a:r>
              <a:rPr sz="2400" b="1" dirty="0" smtClean="0">
                <a:solidFill>
                  <a:srgbClr val="FF0000"/>
                </a:solidFill>
                <a:latin typeface="Calibri" pitchFamily="34" charset="0"/>
              </a:rPr>
              <a:t>Bedikat Jametz </a:t>
            </a:r>
            <a:r>
              <a:rPr sz="2400" b="1" dirty="0" smtClean="0">
                <a:latin typeface="Calibri" pitchFamily="34" charset="0"/>
              </a:rPr>
              <a:t>- </a:t>
            </a:r>
            <a:r>
              <a:rPr lang="es-CO" sz="2400" b="1" dirty="0" smtClean="0">
                <a:latin typeface="Calibri" pitchFamily="34" charset="0"/>
              </a:rPr>
              <a:t>Búsqueda</a:t>
            </a:r>
            <a:r>
              <a:rPr sz="2400" b="1" dirty="0" smtClean="0">
                <a:latin typeface="Calibri" pitchFamily="34" charset="0"/>
              </a:rPr>
              <a:t> del Jametz</a:t>
            </a:r>
            <a:endParaRPr sz="2400" dirty="0" smtClean="0">
              <a:latin typeface="Calibri" pitchFamily="34" charset="0"/>
            </a:endParaRPr>
          </a:p>
          <a:p>
            <a:r>
              <a:rPr lang="es-CO" sz="2200" dirty="0" smtClean="0">
                <a:latin typeface="Calibri" pitchFamily="34" charset="0"/>
              </a:rPr>
              <a:t>La búsqueda del Jametz se hace la noche antes del Día de la Fiesta de Pésaj. Primero se hace la Brajá -</a:t>
            </a:r>
            <a:r>
              <a:rPr lang="es-CO" sz="2200" b="1" dirty="0" smtClean="0">
                <a:solidFill>
                  <a:srgbClr val="FF0000"/>
                </a:solidFill>
                <a:latin typeface="Calibri" pitchFamily="34" charset="0"/>
              </a:rPr>
              <a:t>Al biyur Jametz-</a:t>
            </a:r>
            <a:r>
              <a:rPr lang="es-CO" sz="2200" dirty="0" smtClean="0">
                <a:latin typeface="Calibri" pitchFamily="34" charset="0"/>
              </a:rPr>
              <a:t>. </a:t>
            </a:r>
            <a:endParaRPr sz="2200" dirty="0" smtClean="0">
              <a:latin typeface="Calibri" pitchFamily="34" charset="0"/>
            </a:endParaRPr>
          </a:p>
        </p:txBody>
      </p:sp>
      <p:pic>
        <p:nvPicPr>
          <p:cNvPr id="4101" name="Picture 2"/>
          <p:cNvPicPr>
            <a:picLocks noChangeAspect="1" noChangeArrowheads="1"/>
          </p:cNvPicPr>
          <p:nvPr/>
        </p:nvPicPr>
        <p:blipFill>
          <a:blip r:embed="rId4" cstate="print"/>
          <a:srcRect/>
          <a:stretch>
            <a:fillRect/>
          </a:stretch>
        </p:blipFill>
        <p:spPr bwMode="auto">
          <a:xfrm>
            <a:off x="2057400" y="1371600"/>
            <a:ext cx="5257800" cy="350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51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5124" name="Content Placeholder 2"/>
          <p:cNvSpPr txBox="1">
            <a:spLocks noGrp="1"/>
          </p:cNvSpPr>
          <p:nvPr>
            <p:ph idx="1"/>
          </p:nvPr>
        </p:nvSpPr>
        <p:spPr>
          <a:xfrm>
            <a:off x="685800" y="1371600"/>
            <a:ext cx="7696200" cy="4953000"/>
          </a:xfrm>
        </p:spPr>
        <p:txBody>
          <a:bodyPr/>
          <a:lstStyle/>
          <a:p>
            <a:r>
              <a:rPr lang="he-IL" sz="2400" b="1" dirty="0" smtClean="0">
                <a:latin typeface="Calibri" pitchFamily="34" charset="0"/>
              </a:rPr>
              <a:t>על ביעור חמץ </a:t>
            </a:r>
            <a:r>
              <a:rPr sz="2400" b="1" dirty="0" smtClean="0">
                <a:latin typeface="Calibri" pitchFamily="34" charset="0"/>
              </a:rPr>
              <a:t>– </a:t>
            </a:r>
            <a:r>
              <a:rPr sz="2400" b="1" dirty="0" smtClean="0">
                <a:solidFill>
                  <a:srgbClr val="FF0000"/>
                </a:solidFill>
                <a:latin typeface="Calibri" pitchFamily="34" charset="0"/>
              </a:rPr>
              <a:t>Al Biyur </a:t>
            </a:r>
            <a:r>
              <a:rPr sz="2400" b="1" dirty="0" err="1" smtClean="0">
                <a:solidFill>
                  <a:srgbClr val="FF0000"/>
                </a:solidFill>
                <a:latin typeface="Calibri" pitchFamily="34" charset="0"/>
              </a:rPr>
              <a:t>Jametz</a:t>
            </a:r>
            <a:endParaRPr sz="2400" dirty="0" smtClean="0">
              <a:solidFill>
                <a:srgbClr val="FF0000"/>
              </a:solidFill>
              <a:latin typeface="Calibri" pitchFamily="34" charset="0"/>
            </a:endParaRPr>
          </a:p>
          <a:p>
            <a:r>
              <a:rPr sz="2600" b="1" i="1" dirty="0" smtClean="0">
                <a:latin typeface="Calibri" pitchFamily="34" charset="0"/>
              </a:rPr>
              <a:t>Baruj </a:t>
            </a:r>
            <a:r>
              <a:rPr sz="2600" b="1" i="1" dirty="0" err="1" smtClean="0">
                <a:latin typeface="Calibri" pitchFamily="34" charset="0"/>
              </a:rPr>
              <a:t>atá</a:t>
            </a:r>
            <a:r>
              <a:rPr sz="2600" b="1" i="1" dirty="0" smtClean="0">
                <a:latin typeface="Calibri" pitchFamily="34" charset="0"/>
              </a:rPr>
              <a:t> </a:t>
            </a:r>
            <a:r>
              <a:rPr sz="2600" b="1" i="1" dirty="0" err="1" smtClean="0">
                <a:latin typeface="Calibri" pitchFamily="34" charset="0"/>
              </a:rPr>
              <a:t>Adonay</a:t>
            </a:r>
            <a:r>
              <a:rPr sz="2600" b="1" i="1" dirty="0" smtClean="0">
                <a:latin typeface="Calibri" pitchFamily="34" charset="0"/>
              </a:rPr>
              <a:t>, </a:t>
            </a:r>
            <a:r>
              <a:rPr sz="2600" b="1" i="1" dirty="0" err="1" smtClean="0">
                <a:latin typeface="Calibri" pitchFamily="34" charset="0"/>
              </a:rPr>
              <a:t>Elohenu</a:t>
            </a:r>
            <a:r>
              <a:rPr sz="2600" b="1" i="1" dirty="0" smtClean="0">
                <a:latin typeface="Calibri" pitchFamily="34" charset="0"/>
              </a:rPr>
              <a:t> </a:t>
            </a:r>
            <a:r>
              <a:rPr sz="2600" b="1" i="1" dirty="0" err="1" smtClean="0">
                <a:latin typeface="Calibri" pitchFamily="34" charset="0"/>
              </a:rPr>
              <a:t>Melej</a:t>
            </a:r>
            <a:r>
              <a:rPr sz="2600" b="1" i="1" dirty="0" smtClean="0">
                <a:latin typeface="Calibri" pitchFamily="34" charset="0"/>
              </a:rPr>
              <a:t> </a:t>
            </a:r>
            <a:r>
              <a:rPr sz="2600" b="1" i="1" dirty="0" err="1" smtClean="0">
                <a:latin typeface="Calibri" pitchFamily="34" charset="0"/>
              </a:rPr>
              <a:t>haolam</a:t>
            </a:r>
            <a:r>
              <a:rPr sz="2600" b="1" i="1" dirty="0" smtClean="0">
                <a:latin typeface="Calibri" pitchFamily="34" charset="0"/>
              </a:rPr>
              <a:t>, asher </a:t>
            </a:r>
            <a:r>
              <a:rPr sz="2600" b="1" i="1" dirty="0" err="1" smtClean="0">
                <a:latin typeface="Calibri" pitchFamily="34" charset="0"/>
              </a:rPr>
              <a:t>kideshanu</a:t>
            </a:r>
            <a:r>
              <a:rPr sz="2600" b="1" i="1" dirty="0" smtClean="0">
                <a:latin typeface="Calibri" pitchFamily="34" charset="0"/>
              </a:rPr>
              <a:t> </a:t>
            </a:r>
            <a:r>
              <a:rPr sz="2600" b="1" i="1" dirty="0" err="1" smtClean="0">
                <a:latin typeface="Calibri" pitchFamily="34" charset="0"/>
              </a:rPr>
              <a:t>bemitzvotav</a:t>
            </a:r>
            <a:r>
              <a:rPr sz="2600" b="1" i="1" dirty="0" smtClean="0">
                <a:latin typeface="Calibri" pitchFamily="34" charset="0"/>
              </a:rPr>
              <a:t>, </a:t>
            </a:r>
            <a:r>
              <a:rPr sz="2600" b="1" i="1" dirty="0" err="1" smtClean="0">
                <a:latin typeface="Calibri" pitchFamily="34" charset="0"/>
              </a:rPr>
              <a:t>vetzivanu</a:t>
            </a:r>
            <a:r>
              <a:rPr sz="2600" b="1" i="1" dirty="0" smtClean="0">
                <a:latin typeface="Calibri" pitchFamily="34" charset="0"/>
              </a:rPr>
              <a:t> al biyur </a:t>
            </a:r>
            <a:r>
              <a:rPr sz="2600" b="1" i="1" dirty="0" err="1" smtClean="0">
                <a:latin typeface="Calibri" pitchFamily="34" charset="0"/>
              </a:rPr>
              <a:t>jametz</a:t>
            </a:r>
            <a:endParaRPr sz="2600" dirty="0" smtClean="0">
              <a:latin typeface="Calibri" pitchFamily="34" charset="0"/>
            </a:endParaRPr>
          </a:p>
          <a:p>
            <a:r>
              <a:rPr lang="es-CO" sz="2600" i="1" dirty="0" smtClean="0">
                <a:latin typeface="Calibri" pitchFamily="34" charset="0"/>
              </a:rPr>
              <a:t>Bendito seas Tú, Adonay, nuestro Dios, Rey del universo, que nos has santificado con Tus mandamientos y nos has ordenado lo concerniente a la remoción del Jaméts</a:t>
            </a:r>
            <a:endParaRPr sz="2600" dirty="0" smtClean="0">
              <a:latin typeface="Calibri" pitchFamily="34" charset="0"/>
            </a:endParaRPr>
          </a:p>
          <a:p>
            <a:r>
              <a:rPr lang="es-CO" sz="2600" i="1" dirty="0" smtClean="0">
                <a:latin typeface="Calibri" pitchFamily="34" charset="0"/>
              </a:rPr>
              <a:t> </a:t>
            </a:r>
            <a:endParaRPr sz="2600" dirty="0" smtClean="0">
              <a:latin typeface="Calibri" pitchFamily="34" charset="0"/>
            </a:endParaRPr>
          </a:p>
          <a:p>
            <a:r>
              <a:rPr lang="es-CO" sz="2600" dirty="0" smtClean="0">
                <a:latin typeface="Calibri" pitchFamily="34" charset="0"/>
              </a:rPr>
              <a:t>Se acostumbra usar una vela y recorrer las habitaciones de la casa, especialmente los rincones para averiguar si quedaron residuos de Jaméts</a:t>
            </a:r>
            <a:endParaRPr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61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6148" name="Content Placeholder 2"/>
          <p:cNvSpPr txBox="1">
            <a:spLocks noGrp="1"/>
          </p:cNvSpPr>
          <p:nvPr>
            <p:ph idx="1"/>
          </p:nvPr>
        </p:nvSpPr>
        <p:spPr>
          <a:xfrm>
            <a:off x="685800" y="1371600"/>
            <a:ext cx="7696200" cy="4953000"/>
          </a:xfrm>
        </p:spPr>
        <p:txBody>
          <a:bodyPr/>
          <a:lstStyle/>
          <a:p>
            <a:r>
              <a:rPr lang="es-CO" sz="2400" dirty="0" smtClean="0">
                <a:latin typeface="Calibri" pitchFamily="34" charset="0"/>
              </a:rPr>
              <a:t>Después de buscar por residuos de Jametz (pedazos de pan o galletas) y después de revisar declaramos que ya no hay en nuestro poder ningún Jametz (</a:t>
            </a:r>
            <a:r>
              <a:rPr lang="es-CO" sz="2400" dirty="0" err="1" smtClean="0">
                <a:latin typeface="Calibri" pitchFamily="34" charset="0"/>
              </a:rPr>
              <a:t>bitul</a:t>
            </a:r>
            <a:r>
              <a:rPr lang="es-CO" sz="2400" dirty="0" smtClean="0">
                <a:latin typeface="Calibri" pitchFamily="34" charset="0"/>
              </a:rPr>
              <a:t>). </a:t>
            </a:r>
          </a:p>
          <a:p>
            <a:r>
              <a:rPr lang="es-CO" sz="2400" dirty="0" smtClean="0">
                <a:latin typeface="Calibri" pitchFamily="34" charset="0"/>
              </a:rPr>
              <a:t>Declaración de </a:t>
            </a:r>
            <a:r>
              <a:rPr lang="es-CO" sz="2400" b="1" dirty="0" smtClean="0">
                <a:solidFill>
                  <a:srgbClr val="FF0000"/>
                </a:solidFill>
                <a:latin typeface="Calibri" pitchFamily="34" charset="0"/>
              </a:rPr>
              <a:t>Bitul Jametz</a:t>
            </a:r>
            <a:endParaRPr sz="2400" dirty="0" smtClean="0">
              <a:solidFill>
                <a:srgbClr val="FF0000"/>
              </a:solidFill>
              <a:latin typeface="Calibri" pitchFamily="34" charset="0"/>
            </a:endParaRPr>
          </a:p>
          <a:p>
            <a:r>
              <a:rPr lang="es-CO" sz="2400" b="1" i="1" dirty="0" err="1" smtClean="0">
                <a:latin typeface="Calibri" pitchFamily="34" charset="0"/>
              </a:rPr>
              <a:t>Kol</a:t>
            </a:r>
            <a:r>
              <a:rPr lang="es-CO" sz="2400" b="1" i="1" dirty="0" smtClean="0">
                <a:latin typeface="Calibri" pitchFamily="34" charset="0"/>
              </a:rPr>
              <a:t> </a:t>
            </a:r>
            <a:r>
              <a:rPr lang="es-CO" sz="2400" b="1" i="1" dirty="0" err="1" smtClean="0">
                <a:latin typeface="Calibri" pitchFamily="34" charset="0"/>
              </a:rPr>
              <a:t>hamirá</a:t>
            </a:r>
            <a:r>
              <a:rPr lang="es-CO" sz="2400" b="1" i="1" dirty="0" smtClean="0">
                <a:latin typeface="Calibri" pitchFamily="34" charset="0"/>
              </a:rPr>
              <a:t> </a:t>
            </a:r>
            <a:r>
              <a:rPr lang="es-CO" sz="2400" b="1" i="1" dirty="0" err="1" smtClean="0">
                <a:latin typeface="Calibri" pitchFamily="34" charset="0"/>
              </a:rPr>
              <a:t>vahameiya</a:t>
            </a:r>
            <a:r>
              <a:rPr lang="es-CO" sz="2400" b="1" i="1" dirty="0" smtClean="0">
                <a:latin typeface="Calibri" pitchFamily="34" charset="0"/>
              </a:rPr>
              <a:t>  </a:t>
            </a:r>
            <a:r>
              <a:rPr lang="es-CO" sz="2400" b="1" i="1" dirty="0" err="1" smtClean="0">
                <a:latin typeface="Calibri" pitchFamily="34" charset="0"/>
              </a:rPr>
              <a:t>deika</a:t>
            </a:r>
            <a:r>
              <a:rPr lang="es-CO" sz="2400" b="1" i="1" dirty="0" smtClean="0">
                <a:latin typeface="Calibri" pitchFamily="34" charset="0"/>
              </a:rPr>
              <a:t> </a:t>
            </a:r>
            <a:r>
              <a:rPr lang="es-CO" sz="2400" b="1" i="1" dirty="0" err="1" smtClean="0">
                <a:latin typeface="Calibri" pitchFamily="34" charset="0"/>
              </a:rPr>
              <a:t>virshuti</a:t>
            </a:r>
            <a:r>
              <a:rPr lang="es-CO" sz="2400" b="1" i="1" dirty="0" smtClean="0">
                <a:latin typeface="Calibri" pitchFamily="34" charset="0"/>
              </a:rPr>
              <a:t> </a:t>
            </a:r>
            <a:r>
              <a:rPr lang="es-CO" sz="2400" b="1" i="1" dirty="0" err="1" smtClean="0">
                <a:latin typeface="Calibri" pitchFamily="34" charset="0"/>
              </a:rPr>
              <a:t>deláh</a:t>
            </a:r>
            <a:r>
              <a:rPr lang="es-CO" sz="2400" b="1" i="1" dirty="0" smtClean="0">
                <a:latin typeface="Calibri" pitchFamily="34" charset="0"/>
              </a:rPr>
              <a:t> </a:t>
            </a:r>
            <a:r>
              <a:rPr lang="es-CO" sz="2400" b="1" i="1" dirty="0" err="1" smtClean="0">
                <a:latin typeface="Calibri" pitchFamily="34" charset="0"/>
              </a:rPr>
              <a:t>amite</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viar-teh</a:t>
            </a:r>
            <a:r>
              <a:rPr lang="es-CO" sz="2400" b="1" i="1" dirty="0" smtClean="0">
                <a:latin typeface="Calibri" pitchFamily="34" charset="0"/>
              </a:rPr>
              <a:t> </a:t>
            </a:r>
            <a:r>
              <a:rPr lang="es-CO" sz="2400" b="1" i="1" dirty="0" err="1" smtClean="0">
                <a:latin typeface="Calibri" pitchFamily="34" charset="0"/>
              </a:rPr>
              <a:t>udelá</a:t>
            </a:r>
            <a:r>
              <a:rPr lang="es-CO" sz="2400" b="1" i="1" dirty="0" smtClean="0">
                <a:latin typeface="Calibri" pitchFamily="34" charset="0"/>
              </a:rPr>
              <a:t> </a:t>
            </a:r>
            <a:r>
              <a:rPr lang="es-CO" sz="2400" b="1" i="1" dirty="0" err="1" smtClean="0">
                <a:latin typeface="Calibri" pitchFamily="34" charset="0"/>
              </a:rPr>
              <a:t>yedá-ehná</a:t>
            </a:r>
            <a:r>
              <a:rPr lang="es-CO" sz="2400" b="1" i="1" dirty="0" smtClean="0">
                <a:latin typeface="Calibri" pitchFamily="34" charset="0"/>
              </a:rPr>
              <a:t> </a:t>
            </a:r>
            <a:r>
              <a:rPr lang="es-CO" sz="2400" b="1" i="1" dirty="0" err="1" smtClean="0">
                <a:latin typeface="Calibri" pitchFamily="34" charset="0"/>
              </a:rPr>
              <a:t>leh</a:t>
            </a:r>
            <a:r>
              <a:rPr lang="es-CO" sz="2400" b="1" i="1" dirty="0" smtClean="0">
                <a:latin typeface="Calibri" pitchFamily="34" charset="0"/>
              </a:rPr>
              <a:t> </a:t>
            </a:r>
            <a:r>
              <a:rPr lang="es-CO" sz="2400" b="1" i="1" dirty="0" err="1" smtClean="0">
                <a:latin typeface="Calibri" pitchFamily="34" charset="0"/>
              </a:rPr>
              <a:t>libatel</a:t>
            </a:r>
            <a:r>
              <a:rPr lang="es-CO" sz="2400" b="1" i="1" dirty="0" smtClean="0">
                <a:latin typeface="Calibri" pitchFamily="34" charset="0"/>
              </a:rPr>
              <a:t> </a:t>
            </a:r>
            <a:r>
              <a:rPr lang="es-CO" sz="2400" b="1" i="1" dirty="0" err="1" smtClean="0">
                <a:latin typeface="Calibri" pitchFamily="34" charset="0"/>
              </a:rPr>
              <a:t>velehevei</a:t>
            </a:r>
            <a:r>
              <a:rPr lang="es-CO" sz="2400" b="1" i="1" dirty="0" smtClean="0">
                <a:latin typeface="Calibri" pitchFamily="34" charset="0"/>
              </a:rPr>
              <a:t> </a:t>
            </a:r>
            <a:r>
              <a:rPr lang="es-CO" sz="2400" b="1" i="1" dirty="0" err="1" smtClean="0">
                <a:latin typeface="Calibri" pitchFamily="34" charset="0"/>
              </a:rPr>
              <a:t>hefker</a:t>
            </a:r>
            <a:r>
              <a:rPr lang="es-CO" sz="2400" b="1" i="1" dirty="0" smtClean="0">
                <a:latin typeface="Calibri" pitchFamily="34" charset="0"/>
              </a:rPr>
              <a:t> </a:t>
            </a:r>
            <a:r>
              <a:rPr lang="es-CO" sz="2400" b="1" i="1" dirty="0" err="1" smtClean="0">
                <a:latin typeface="Calibri" pitchFamily="34" charset="0"/>
              </a:rPr>
              <a:t>ke'afrá</a:t>
            </a:r>
            <a:r>
              <a:rPr lang="es-CO" sz="2400" b="1" i="1" dirty="0" smtClean="0">
                <a:latin typeface="Calibri" pitchFamily="34" charset="0"/>
              </a:rPr>
              <a:t> </a:t>
            </a:r>
            <a:r>
              <a:rPr lang="es-CO" sz="2400" b="1" i="1" dirty="0" err="1" smtClean="0">
                <a:latin typeface="Calibri" pitchFamily="34" charset="0"/>
              </a:rPr>
              <a:t>de'ará</a:t>
            </a:r>
            <a:endParaRPr sz="2400" dirty="0" smtClean="0">
              <a:latin typeface="Calibri" pitchFamily="34" charset="0"/>
            </a:endParaRPr>
          </a:p>
          <a:p>
            <a:r>
              <a:rPr lang="es-CO" sz="2400" i="1" dirty="0" smtClean="0">
                <a:latin typeface="Calibri" pitchFamily="34" charset="0"/>
              </a:rPr>
              <a:t>-Todo jametz, la levadura y el pan con levadura, que está en mi posesión, que ni he visto ni eliminado, y sobre la que no tengo conocimiento, se considerará anulado y sin dueño como el polvo de la tierra.-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71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7172" name="Content Placeholder 2"/>
          <p:cNvSpPr txBox="1">
            <a:spLocks noGrp="1"/>
          </p:cNvSpPr>
          <p:nvPr>
            <p:ph idx="1"/>
          </p:nvPr>
        </p:nvSpPr>
        <p:spPr>
          <a:xfrm>
            <a:off x="685800" y="1371600"/>
            <a:ext cx="7696200" cy="4953000"/>
          </a:xfrm>
        </p:spPr>
        <p:txBody>
          <a:bodyPr/>
          <a:lstStyle/>
          <a:p>
            <a:r>
              <a:rPr lang="es-CO" sz="2400" b="1" dirty="0" smtClean="0">
                <a:latin typeface="Calibri" pitchFamily="34" charset="0"/>
              </a:rPr>
              <a:t>Destrucción del Jametz</a:t>
            </a:r>
            <a:endParaRPr sz="2400" dirty="0" smtClean="0">
              <a:latin typeface="Calibri" pitchFamily="34" charset="0"/>
            </a:endParaRPr>
          </a:p>
          <a:p>
            <a:r>
              <a:rPr lang="es-CO" sz="2400" dirty="0" smtClean="0">
                <a:latin typeface="Calibri" pitchFamily="34" charset="0"/>
              </a:rPr>
              <a:t>Destruir el Jametz (quemarlo al fuego) el Viernes por la mañana. Se declara:</a:t>
            </a:r>
            <a:endParaRPr sz="2400" dirty="0" smtClean="0">
              <a:latin typeface="Calibri" pitchFamily="34" charset="0"/>
            </a:endParaRPr>
          </a:p>
          <a:p>
            <a:r>
              <a:rPr lang="es-CO" sz="2400" dirty="0" smtClean="0">
                <a:latin typeface="Calibri" pitchFamily="34" charset="0"/>
              </a:rPr>
              <a:t> </a:t>
            </a:r>
            <a:endParaRPr sz="2400" dirty="0" smtClean="0">
              <a:latin typeface="Calibri" pitchFamily="34" charset="0"/>
            </a:endParaRPr>
          </a:p>
          <a:p>
            <a:r>
              <a:rPr lang="es-CO" sz="2700" b="1" i="1" dirty="0" err="1" smtClean="0">
                <a:latin typeface="Calibri" pitchFamily="34" charset="0"/>
              </a:rPr>
              <a:t>Kol</a:t>
            </a:r>
            <a:r>
              <a:rPr lang="es-CO" sz="2700" b="1" i="1" dirty="0" smtClean="0">
                <a:latin typeface="Calibri" pitchFamily="34" charset="0"/>
              </a:rPr>
              <a:t> </a:t>
            </a:r>
            <a:r>
              <a:rPr lang="es-CO" sz="2700" b="1" i="1" dirty="0" err="1" smtClean="0">
                <a:latin typeface="Calibri" pitchFamily="34" charset="0"/>
              </a:rPr>
              <a:t>hamirá</a:t>
            </a:r>
            <a:r>
              <a:rPr lang="es-CO" sz="2700" b="1" i="1" dirty="0" smtClean="0">
                <a:latin typeface="Calibri" pitchFamily="34" charset="0"/>
              </a:rPr>
              <a:t> </a:t>
            </a:r>
            <a:r>
              <a:rPr lang="es-CO" sz="2700" b="1" i="1" dirty="0" err="1" smtClean="0">
                <a:latin typeface="Calibri" pitchFamily="34" charset="0"/>
              </a:rPr>
              <a:t>vahameiya</a:t>
            </a:r>
            <a:r>
              <a:rPr lang="es-CO" sz="2700" b="1" i="1" dirty="0" smtClean="0">
                <a:latin typeface="Calibri" pitchFamily="34" charset="0"/>
              </a:rPr>
              <a:t>  </a:t>
            </a:r>
            <a:r>
              <a:rPr lang="es-CO" sz="2700" b="1" i="1" dirty="0" err="1" smtClean="0">
                <a:latin typeface="Calibri" pitchFamily="34" charset="0"/>
              </a:rPr>
              <a:t>deiká</a:t>
            </a:r>
            <a:r>
              <a:rPr lang="es-CO" sz="2700" b="1" i="1" dirty="0" smtClean="0">
                <a:latin typeface="Calibri" pitchFamily="34" charset="0"/>
              </a:rPr>
              <a:t> </a:t>
            </a:r>
            <a:r>
              <a:rPr lang="es-CO" sz="2700" b="1" i="1" dirty="0" err="1" smtClean="0">
                <a:latin typeface="Calibri" pitchFamily="34" charset="0"/>
              </a:rPr>
              <a:t>virshuti</a:t>
            </a:r>
            <a:r>
              <a:rPr lang="es-CO" sz="2700" b="1" i="1" dirty="0" smtClean="0">
                <a:latin typeface="Calibri" pitchFamily="34" charset="0"/>
              </a:rPr>
              <a:t> da-</a:t>
            </a:r>
            <a:r>
              <a:rPr lang="es-CO" sz="2700" b="1" i="1" dirty="0" err="1" smtClean="0">
                <a:latin typeface="Calibri" pitchFamily="34" charset="0"/>
              </a:rPr>
              <a:t>aziteh</a:t>
            </a:r>
            <a:r>
              <a:rPr lang="es-CO" sz="2700" b="1" i="1" dirty="0" smtClean="0">
                <a:latin typeface="Calibri" pitchFamily="34" charset="0"/>
              </a:rPr>
              <a:t> </a:t>
            </a:r>
            <a:r>
              <a:rPr lang="es-CO" sz="2700" b="1" i="1" dirty="0" err="1" smtClean="0">
                <a:latin typeface="Calibri" pitchFamily="34" charset="0"/>
              </a:rPr>
              <a:t>udela</a:t>
            </a:r>
            <a:r>
              <a:rPr lang="es-CO" sz="2700" b="1" i="1" dirty="0" smtClean="0">
                <a:latin typeface="Calibri" pitchFamily="34" charset="0"/>
              </a:rPr>
              <a:t> </a:t>
            </a:r>
            <a:r>
              <a:rPr lang="es-CO" sz="2700" b="1" i="1" dirty="0" err="1" smtClean="0">
                <a:latin typeface="Calibri" pitchFamily="34" charset="0"/>
              </a:rPr>
              <a:t>hazite</a:t>
            </a:r>
            <a:r>
              <a:rPr lang="es-CO" sz="2700" b="1" i="1" dirty="0" smtClean="0">
                <a:latin typeface="Calibri" pitchFamily="34" charset="0"/>
              </a:rPr>
              <a:t> </a:t>
            </a:r>
            <a:r>
              <a:rPr lang="es-CO" sz="2700" b="1" i="1" dirty="0" err="1" smtClean="0">
                <a:latin typeface="Calibri" pitchFamily="34" charset="0"/>
              </a:rPr>
              <a:t>dahamitéh</a:t>
            </a:r>
            <a:r>
              <a:rPr lang="es-CO" sz="2700" b="1" i="1" dirty="0" smtClean="0">
                <a:latin typeface="Calibri" pitchFamily="34" charset="0"/>
              </a:rPr>
              <a:t> </a:t>
            </a:r>
            <a:r>
              <a:rPr lang="es-CO" sz="2700" b="1" i="1" dirty="0" err="1" smtClean="0">
                <a:latin typeface="Calibri" pitchFamily="34" charset="0"/>
              </a:rPr>
              <a:t>udelá</a:t>
            </a:r>
            <a:r>
              <a:rPr lang="es-CO" sz="2700" b="1" i="1" dirty="0" smtClean="0">
                <a:latin typeface="Calibri" pitchFamily="34" charset="0"/>
              </a:rPr>
              <a:t> </a:t>
            </a:r>
            <a:r>
              <a:rPr lang="es-CO" sz="2700" b="1" i="1" dirty="0" err="1" smtClean="0">
                <a:latin typeface="Calibri" pitchFamily="34" charset="0"/>
              </a:rPr>
              <a:t>hamite</a:t>
            </a:r>
            <a:r>
              <a:rPr lang="es-CO" sz="2700" b="1" i="1" dirty="0" smtClean="0">
                <a:latin typeface="Calibri" pitchFamily="34" charset="0"/>
              </a:rPr>
              <a:t> </a:t>
            </a:r>
            <a:r>
              <a:rPr lang="es-CO" sz="2700" b="1" i="1" dirty="0" err="1" smtClean="0">
                <a:latin typeface="Calibri" pitchFamily="34" charset="0"/>
              </a:rPr>
              <a:t>deviarté</a:t>
            </a:r>
            <a:r>
              <a:rPr lang="es-CO" sz="2700" b="1" i="1" dirty="0" smtClean="0">
                <a:latin typeface="Calibri" pitchFamily="34" charset="0"/>
              </a:rPr>
              <a:t> </a:t>
            </a:r>
            <a:r>
              <a:rPr lang="es-CO" sz="2700" b="1" i="1" dirty="0" err="1" smtClean="0">
                <a:latin typeface="Calibri" pitchFamily="34" charset="0"/>
              </a:rPr>
              <a:t>udela</a:t>
            </a:r>
            <a:r>
              <a:rPr lang="es-CO" sz="2700" b="1" i="1" dirty="0" smtClean="0">
                <a:latin typeface="Calibri" pitchFamily="34" charset="0"/>
              </a:rPr>
              <a:t> </a:t>
            </a:r>
            <a:r>
              <a:rPr lang="es-CO" sz="2700" b="1" i="1" dirty="0" err="1" smtClean="0">
                <a:latin typeface="Calibri" pitchFamily="34" charset="0"/>
              </a:rPr>
              <a:t>viarté</a:t>
            </a:r>
            <a:r>
              <a:rPr lang="es-CO" sz="2700" b="1" i="1" dirty="0" smtClean="0">
                <a:latin typeface="Calibri" pitchFamily="34" charset="0"/>
              </a:rPr>
              <a:t> </a:t>
            </a:r>
            <a:r>
              <a:rPr lang="es-CO" sz="2700" b="1" i="1" dirty="0" err="1" smtClean="0">
                <a:latin typeface="Calibri" pitchFamily="34" charset="0"/>
              </a:rPr>
              <a:t>libatel</a:t>
            </a:r>
            <a:r>
              <a:rPr lang="es-CO" sz="2700" b="1" i="1" dirty="0" smtClean="0">
                <a:latin typeface="Calibri" pitchFamily="34" charset="0"/>
              </a:rPr>
              <a:t> </a:t>
            </a:r>
            <a:r>
              <a:rPr lang="es-CO" sz="2700" b="1" i="1" dirty="0" err="1" smtClean="0">
                <a:latin typeface="Calibri" pitchFamily="34" charset="0"/>
              </a:rPr>
              <a:t>velehevei</a:t>
            </a:r>
            <a:r>
              <a:rPr lang="es-CO" sz="2700" b="1" i="1" dirty="0" smtClean="0">
                <a:latin typeface="Calibri" pitchFamily="34" charset="0"/>
              </a:rPr>
              <a:t> </a:t>
            </a:r>
            <a:r>
              <a:rPr lang="es-CO" sz="2700" b="1" i="1" dirty="0" err="1" smtClean="0">
                <a:latin typeface="Calibri" pitchFamily="34" charset="0"/>
              </a:rPr>
              <a:t>hefker</a:t>
            </a:r>
            <a:r>
              <a:rPr lang="es-CO" sz="2700" b="1" i="1" dirty="0" smtClean="0">
                <a:latin typeface="Calibri" pitchFamily="34" charset="0"/>
              </a:rPr>
              <a:t> </a:t>
            </a:r>
            <a:r>
              <a:rPr lang="es-CO" sz="2700" b="1" i="1" dirty="0" err="1" smtClean="0">
                <a:latin typeface="Calibri" pitchFamily="34" charset="0"/>
              </a:rPr>
              <a:t>keafrá</a:t>
            </a:r>
            <a:r>
              <a:rPr lang="es-CO" sz="2700" b="1" i="1" dirty="0" smtClean="0">
                <a:latin typeface="Calibri" pitchFamily="34" charset="0"/>
              </a:rPr>
              <a:t> </a:t>
            </a:r>
            <a:r>
              <a:rPr lang="es-CO" sz="2700" b="1" i="1" dirty="0" err="1" smtClean="0">
                <a:latin typeface="Calibri" pitchFamily="34" charset="0"/>
              </a:rPr>
              <a:t>de'ará</a:t>
            </a:r>
            <a:endParaRPr sz="2700" dirty="0" smtClean="0">
              <a:latin typeface="Calibri" pitchFamily="34" charset="0"/>
            </a:endParaRPr>
          </a:p>
          <a:p>
            <a:r>
              <a:rPr lang="es-CO" sz="2700" i="1" dirty="0" smtClean="0">
                <a:latin typeface="Calibri" pitchFamily="34" charset="0"/>
              </a:rPr>
              <a:t>-Todo jametz,  levadura y  pan con levadura, que está en mi poder, que lo haya visto o no, que lo haya quitado o no, será anulado y considerado sin dueño como el polvo de la tierra.-</a:t>
            </a:r>
            <a:endParaRPr sz="27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819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8196" name="Content Placeholder 2"/>
          <p:cNvSpPr txBox="1">
            <a:spLocks noGrp="1"/>
          </p:cNvSpPr>
          <p:nvPr>
            <p:ph idx="1"/>
          </p:nvPr>
        </p:nvSpPr>
        <p:spPr>
          <a:xfrm>
            <a:off x="685800" y="1371600"/>
            <a:ext cx="7696200" cy="4953000"/>
          </a:xfrm>
        </p:spPr>
        <p:txBody>
          <a:bodyPr/>
          <a:lstStyle/>
          <a:p>
            <a:endParaRPr sz="2400" dirty="0" smtClean="0">
              <a:latin typeface="Calibri" pitchFamily="34" charset="0"/>
            </a:endParaRPr>
          </a:p>
        </p:txBody>
      </p:sp>
      <p:pic>
        <p:nvPicPr>
          <p:cNvPr id="8197" name="Picture 2" descr="http://upload.wikimedia.org/wikipedia/commons/thumb/7/74/BiurChametz2010.jpg/250px-BiurChametz2010.jpg"/>
          <p:cNvPicPr>
            <a:picLocks noChangeAspect="1" noChangeArrowheads="1"/>
          </p:cNvPicPr>
          <p:nvPr/>
        </p:nvPicPr>
        <p:blipFill>
          <a:blip r:embed="rId4" cstate="print"/>
          <a:srcRect/>
          <a:stretch>
            <a:fillRect/>
          </a:stretch>
        </p:blipFill>
        <p:spPr bwMode="auto">
          <a:xfrm>
            <a:off x="6153150" y="2895600"/>
            <a:ext cx="2381250" cy="1790700"/>
          </a:xfrm>
          <a:prstGeom prst="rect">
            <a:avLst/>
          </a:prstGeom>
          <a:noFill/>
          <a:ln w="9525">
            <a:noFill/>
            <a:miter lim="800000"/>
            <a:headEnd/>
            <a:tailEnd/>
          </a:ln>
        </p:spPr>
      </p:pic>
      <p:pic>
        <p:nvPicPr>
          <p:cNvPr id="8198" name="Picture 4" descr="https://torahjournal.files.wordpress.com/2011/04/pesach-013.jpg"/>
          <p:cNvPicPr>
            <a:picLocks noChangeAspect="1" noChangeArrowheads="1"/>
          </p:cNvPicPr>
          <p:nvPr/>
        </p:nvPicPr>
        <p:blipFill>
          <a:blip r:embed="rId5" cstate="print"/>
          <a:srcRect/>
          <a:stretch>
            <a:fillRect/>
          </a:stretch>
        </p:blipFill>
        <p:spPr bwMode="auto">
          <a:xfrm>
            <a:off x="381000" y="1447800"/>
            <a:ext cx="5791200" cy="4343400"/>
          </a:xfrm>
          <a:prstGeom prst="rect">
            <a:avLst/>
          </a:prstGeom>
          <a:noFill/>
          <a:ln w="9525">
            <a:noFill/>
            <a:miter lim="800000"/>
            <a:headEnd/>
            <a:tailEnd/>
          </a:ln>
        </p:spPr>
      </p:pic>
      <p:sp>
        <p:nvSpPr>
          <p:cNvPr id="7" name="6 CuadroTexto"/>
          <p:cNvSpPr txBox="1"/>
          <p:nvPr/>
        </p:nvSpPr>
        <p:spPr>
          <a:xfrm>
            <a:off x="685800" y="5943600"/>
            <a:ext cx="5791200" cy="381000"/>
          </a:xfrm>
          <a:prstGeom prst="rect">
            <a:avLst/>
          </a:prstGeom>
          <a:noFill/>
        </p:spPr>
        <p:txBody>
          <a:bodyPr wrap="square" rtlCol="0">
            <a:spAutoFit/>
          </a:bodyPr>
          <a:lstStyle/>
          <a:p>
            <a:r>
              <a:rPr lang="es-CO" dirty="0" smtClean="0"/>
              <a:t>Destrucción del Jaméts</a:t>
            </a:r>
            <a:endParaRPr lang="es-CO"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02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0244" name="Content Placeholder 2"/>
          <p:cNvSpPr txBox="1">
            <a:spLocks noGrp="1"/>
          </p:cNvSpPr>
          <p:nvPr>
            <p:ph idx="1"/>
          </p:nvPr>
        </p:nvSpPr>
        <p:spPr>
          <a:xfrm>
            <a:off x="685800" y="1371600"/>
            <a:ext cx="4876800" cy="4953000"/>
          </a:xfrm>
        </p:spPr>
        <p:txBody>
          <a:bodyPr/>
          <a:lstStyle/>
          <a:p>
            <a:r>
              <a:rPr lang="es-CO" sz="2400" b="1" smtClean="0">
                <a:latin typeface="Calibri" pitchFamily="34" charset="0"/>
              </a:rPr>
              <a:t>La Bandeja  del Séder –KEARÁ- </a:t>
            </a:r>
            <a:endParaRPr sz="2400" smtClean="0">
              <a:latin typeface="Calibri" pitchFamily="34" charset="0"/>
            </a:endParaRPr>
          </a:p>
          <a:p>
            <a:endParaRPr sz="2400" smtClean="0">
              <a:latin typeface="Calibri" pitchFamily="34" charset="0"/>
            </a:endParaRPr>
          </a:p>
        </p:txBody>
      </p:sp>
      <p:pic>
        <p:nvPicPr>
          <p:cNvPr id="10245" name="Picture 3"/>
          <p:cNvPicPr>
            <a:picLocks noChangeAspect="1" noChangeArrowheads="1"/>
          </p:cNvPicPr>
          <p:nvPr/>
        </p:nvPicPr>
        <p:blipFill>
          <a:blip r:embed="rId4" cstate="print"/>
          <a:srcRect/>
          <a:stretch>
            <a:fillRect/>
          </a:stretch>
        </p:blipFill>
        <p:spPr bwMode="auto">
          <a:xfrm>
            <a:off x="1600200" y="1905000"/>
            <a:ext cx="5868988" cy="4648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1268" name="Picture 2"/>
          <p:cNvPicPr preferRelativeResize="0">
            <a:picLocks noChangeArrowheads="1"/>
          </p:cNvPicPr>
          <p:nvPr/>
        </p:nvPicPr>
        <p:blipFill>
          <a:blip r:embed="rId4" cstate="print"/>
          <a:srcRect/>
          <a:stretch>
            <a:fillRect/>
          </a:stretch>
        </p:blipFill>
        <p:spPr bwMode="auto">
          <a:xfrm>
            <a:off x="838200" y="4905375"/>
            <a:ext cx="1781175" cy="1114425"/>
          </a:xfrm>
          <a:prstGeom prst="rect">
            <a:avLst/>
          </a:prstGeom>
          <a:solidFill>
            <a:srgbClr val="FFFFFF"/>
          </a:solidFill>
          <a:ln w="9525">
            <a:noFill/>
            <a:miter lim="800000"/>
            <a:headEnd/>
            <a:tailEnd/>
          </a:ln>
        </p:spPr>
      </p:pic>
      <p:pic>
        <p:nvPicPr>
          <p:cNvPr id="11269" name="Picture 3"/>
          <p:cNvPicPr preferRelativeResize="0">
            <a:picLocks noChangeArrowheads="1"/>
          </p:cNvPicPr>
          <p:nvPr/>
        </p:nvPicPr>
        <p:blipFill>
          <a:blip r:embed="rId5" cstate="print"/>
          <a:srcRect/>
          <a:stretch>
            <a:fillRect/>
          </a:stretch>
        </p:blipFill>
        <p:spPr bwMode="auto">
          <a:xfrm>
            <a:off x="6629400" y="4876800"/>
            <a:ext cx="1758950" cy="1219200"/>
          </a:xfrm>
          <a:prstGeom prst="rect">
            <a:avLst/>
          </a:prstGeom>
          <a:solidFill>
            <a:srgbClr val="FFFFFF"/>
          </a:solidFill>
          <a:ln w="9525">
            <a:noFill/>
            <a:miter lim="800000"/>
            <a:headEnd/>
            <a:tailEnd/>
          </a:ln>
        </p:spPr>
      </p:pic>
      <p:pic>
        <p:nvPicPr>
          <p:cNvPr id="11270" name="Picture 4"/>
          <p:cNvPicPr preferRelativeResize="0">
            <a:picLocks noChangeArrowheads="1"/>
          </p:cNvPicPr>
          <p:nvPr/>
        </p:nvPicPr>
        <p:blipFill>
          <a:blip r:embed="rId6" cstate="print"/>
          <a:srcRect/>
          <a:stretch>
            <a:fillRect/>
          </a:stretch>
        </p:blipFill>
        <p:spPr bwMode="auto">
          <a:xfrm>
            <a:off x="3581400" y="4191000"/>
            <a:ext cx="2198688" cy="2203450"/>
          </a:xfrm>
          <a:prstGeom prst="rect">
            <a:avLst/>
          </a:prstGeom>
          <a:solidFill>
            <a:srgbClr val="FFFFFF"/>
          </a:solidFill>
          <a:ln w="9525">
            <a:noFill/>
            <a:miter lim="800000"/>
            <a:headEnd/>
            <a:tailEnd/>
          </a:ln>
        </p:spPr>
      </p:pic>
      <p:sp>
        <p:nvSpPr>
          <p:cNvPr id="11271" name="Content Placeholder 2"/>
          <p:cNvSpPr txBox="1">
            <a:spLocks noGrp="1"/>
          </p:cNvSpPr>
          <p:nvPr>
            <p:ph idx="1"/>
          </p:nvPr>
        </p:nvSpPr>
        <p:spPr>
          <a:xfrm>
            <a:off x="685800" y="1447800"/>
            <a:ext cx="7772400" cy="4953000"/>
          </a:xfrm>
        </p:spPr>
        <p:txBody>
          <a:bodyPr/>
          <a:lstStyle/>
          <a:p>
            <a:r>
              <a:rPr lang="es-CO" sz="2400" b="1" dirty="0" smtClean="0">
                <a:latin typeface="Calibri" pitchFamily="34" charset="0"/>
              </a:rPr>
              <a:t>La Bandeja  del Séder –KEARÁ- </a:t>
            </a:r>
            <a:endParaRPr sz="2400" dirty="0" smtClean="0">
              <a:latin typeface="Calibri" pitchFamily="34" charset="0"/>
            </a:endParaRPr>
          </a:p>
          <a:p>
            <a:r>
              <a:rPr lang="es-ES" sz="2400" dirty="0" smtClean="0">
                <a:latin typeface="Calibri" pitchFamily="34" charset="0"/>
              </a:rPr>
              <a:t>La Keará es una bandeja grande redonda, por lo general, que trae los símbolos del </a:t>
            </a:r>
            <a:r>
              <a:rPr lang="es-ES" sz="2400" dirty="0" err="1" smtClean="0">
                <a:latin typeface="Calibri" pitchFamily="34" charset="0"/>
              </a:rPr>
              <a:t>Seder</a:t>
            </a:r>
            <a:r>
              <a:rPr lang="es-ES" sz="2400" dirty="0" smtClean="0">
                <a:latin typeface="Calibri" pitchFamily="34" charset="0"/>
              </a:rPr>
              <a:t>. Esta se coloca en el centro de la mesa.</a:t>
            </a:r>
          </a:p>
          <a:p>
            <a:r>
              <a:rPr lang="es-ES" sz="2400" dirty="0" smtClean="0">
                <a:latin typeface="Calibri" pitchFamily="34" charset="0"/>
              </a:rPr>
              <a:t>•Se colocan además 3 Matzot, uno encima del otro.</a:t>
            </a:r>
          </a:p>
          <a:p>
            <a:r>
              <a:rPr lang="es-ES" sz="2400" dirty="0" smtClean="0">
                <a:latin typeface="Calibri" pitchFamily="34" charset="0"/>
              </a:rPr>
              <a:t>•La Keará contiene "Un huevo asado, un hueso, Rábano, Jaroset, perejil y otra hierva amaga como Lechuga Romana (esto en el rito Sefardita)</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pic>
        <p:nvPicPr>
          <p:cNvPr id="11270" name="Picture 4"/>
          <p:cNvPicPr preferRelativeResize="0">
            <a:picLocks noChangeArrowheads="1"/>
          </p:cNvPicPr>
          <p:nvPr/>
        </p:nvPicPr>
        <p:blipFill>
          <a:blip r:embed="rId4" cstate="print"/>
          <a:srcRect/>
          <a:stretch>
            <a:fillRect/>
          </a:stretch>
        </p:blipFill>
        <p:spPr bwMode="auto">
          <a:xfrm>
            <a:off x="1066800" y="152400"/>
            <a:ext cx="6934200" cy="6705600"/>
          </a:xfrm>
          <a:prstGeom prst="rect">
            <a:avLst/>
          </a:prstGeom>
          <a:solidFill>
            <a:srgbClr val="FFFFFF"/>
          </a:solidFill>
          <a:ln w="9525">
            <a:noFill/>
            <a:miter lim="800000"/>
            <a:headEnd/>
            <a:tailEnd/>
          </a:ln>
        </p:spPr>
      </p:pic>
      <p:sp>
        <p:nvSpPr>
          <p:cNvPr id="11271" name="Content Placeholder 2"/>
          <p:cNvSpPr txBox="1">
            <a:spLocks noGrp="1"/>
          </p:cNvSpPr>
          <p:nvPr>
            <p:ph idx="1"/>
          </p:nvPr>
        </p:nvSpPr>
        <p:spPr>
          <a:xfrm>
            <a:off x="762000" y="1143000"/>
            <a:ext cx="7772400" cy="4953000"/>
          </a:xfrm>
        </p:spPr>
        <p:txBody>
          <a:bodyPr/>
          <a:lstStyle/>
          <a:p>
            <a:r>
              <a:rPr sz="2400" dirty="0" smtClean="0">
                <a:latin typeface="Calibri" pitchFamily="34" charset="0"/>
              </a:rPr>
              <a:t>.</a:t>
            </a:r>
          </a:p>
        </p:txBody>
      </p:sp>
      <p:pic>
        <p:nvPicPr>
          <p:cNvPr id="4098" name="Picture 2" descr="Traditional Apple-Walnut Charoset / Lara Ferroni"/>
          <p:cNvPicPr>
            <a:picLocks noChangeAspect="1" noChangeArrowheads="1"/>
          </p:cNvPicPr>
          <p:nvPr/>
        </p:nvPicPr>
        <p:blipFill>
          <a:blip r:embed="rId5"/>
          <a:srcRect/>
          <a:stretch>
            <a:fillRect/>
          </a:stretch>
        </p:blipFill>
        <p:spPr bwMode="auto">
          <a:xfrm>
            <a:off x="155575" y="-136525"/>
            <a:ext cx="9525" cy="9525"/>
          </a:xfrm>
          <a:prstGeom prst="rect">
            <a:avLst/>
          </a:prstGeom>
          <a:noFill/>
        </p:spPr>
      </p:pic>
      <p:pic>
        <p:nvPicPr>
          <p:cNvPr id="4100" name="Picture 4" descr="Traditional Apple-Walnut Charoset / Lara Ferroni"/>
          <p:cNvPicPr>
            <a:picLocks noChangeAspect="1" noChangeArrowheads="1"/>
          </p:cNvPicPr>
          <p:nvPr/>
        </p:nvPicPr>
        <p:blipFill>
          <a:blip r:embed="rId5"/>
          <a:srcRect/>
          <a:stretch>
            <a:fillRect/>
          </a:stretch>
        </p:blipFill>
        <p:spPr bwMode="auto">
          <a:xfrm>
            <a:off x="155575" y="-136525"/>
            <a:ext cx="9525" cy="9525"/>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4098"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4100"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6"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8"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9" name="Picture 5"/>
          <p:cNvPicPr>
            <a:picLocks noChangeAspect="1" noChangeArrowheads="1"/>
          </p:cNvPicPr>
          <p:nvPr/>
        </p:nvPicPr>
        <p:blipFill>
          <a:blip r:embed="rId5" cstate="print"/>
          <a:srcRect/>
          <a:stretch>
            <a:fillRect/>
          </a:stretch>
        </p:blipFill>
        <p:spPr bwMode="auto">
          <a:xfrm>
            <a:off x="1447800" y="228600"/>
            <a:ext cx="6391275" cy="6421002"/>
          </a:xfrm>
          <a:prstGeom prst="rect">
            <a:avLst/>
          </a:prstGeom>
          <a:noFill/>
          <a:ln w="9525">
            <a:noFill/>
            <a:miter lim="800000"/>
            <a:headEnd/>
            <a:tailEnd/>
          </a:ln>
        </p:spPr>
      </p:pic>
      <p:sp>
        <p:nvSpPr>
          <p:cNvPr id="11" name="10 Marcador de contenido"/>
          <p:cNvSpPr>
            <a:spLocks noGrp="1"/>
          </p:cNvSpPr>
          <p:nvPr>
            <p:ph idx="1"/>
          </p:nvPr>
        </p:nvSpPr>
        <p:spPr>
          <a:xfrm>
            <a:off x="533400" y="1447800"/>
            <a:ext cx="8229600" cy="4525963"/>
          </a:xfrm>
        </p:spPr>
        <p:txBody>
          <a:bodyPr/>
          <a:lstStyle/>
          <a:p>
            <a:r>
              <a:rPr lang="es-CO" b="1" dirty="0" smtClean="0"/>
              <a:t>JAROSET</a:t>
            </a:r>
            <a:endParaRPr lang="es-CO" b="1"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1271" name="Content Placeholder 2"/>
          <p:cNvSpPr txBox="1">
            <a:spLocks noGrp="1"/>
          </p:cNvSpPr>
          <p:nvPr>
            <p:ph idx="1"/>
          </p:nvPr>
        </p:nvSpPr>
        <p:spPr>
          <a:xfrm>
            <a:off x="609600" y="990600"/>
            <a:ext cx="6019800" cy="4953000"/>
          </a:xfrm>
        </p:spPr>
        <p:txBody>
          <a:bodyPr/>
          <a:lstStyle/>
          <a:p>
            <a:r>
              <a:rPr lang="en-US" sz="2400" b="1" dirty="0" smtClean="0">
                <a:latin typeface="Calibri" pitchFamily="34" charset="0"/>
              </a:rPr>
              <a:t>El Jaroset</a:t>
            </a:r>
            <a:endParaRPr sz="2400" dirty="0" smtClean="0">
              <a:latin typeface="Calibri" pitchFamily="34" charset="0"/>
            </a:endParaRPr>
          </a:p>
          <a:p>
            <a:r>
              <a:rPr lang="es-ES" sz="2400" dirty="0" smtClean="0">
                <a:latin typeface="Calibri" pitchFamily="34" charset="0"/>
              </a:rPr>
              <a:t>INGREDIENTES</a:t>
            </a:r>
          </a:p>
          <a:p>
            <a:r>
              <a:rPr lang="es-ES" sz="2400" dirty="0" smtClean="0">
                <a:latin typeface="Calibri" pitchFamily="34" charset="0"/>
              </a:rPr>
              <a:t>3 manzanas Gala o Fuji medianas, peladas, sin corazón y finamente cortadas en cubitos.</a:t>
            </a:r>
          </a:p>
          <a:p>
            <a:r>
              <a:rPr lang="es-ES" sz="2400" dirty="0" smtClean="0">
                <a:latin typeface="Calibri" pitchFamily="34" charset="0"/>
              </a:rPr>
              <a:t>1 1/2 tazas de mitades de nueces, ligeramente tostadas, enfriadas y picadas en trozos grandes</a:t>
            </a:r>
          </a:p>
          <a:p>
            <a:r>
              <a:rPr lang="es-ES" sz="2400" dirty="0" smtClean="0">
                <a:latin typeface="Calibri" pitchFamily="34" charset="0"/>
              </a:rPr>
              <a:t>1/2 taza de vino tinto dulce como </a:t>
            </a:r>
            <a:r>
              <a:rPr lang="es-ES" sz="2400" dirty="0" smtClean="0">
                <a:latin typeface="Calibri" pitchFamily="34" charset="0"/>
              </a:rPr>
              <a:t>Manischewitz o Rashí</a:t>
            </a:r>
            <a:endParaRPr lang="es-ES" sz="2400" dirty="0" smtClean="0">
              <a:latin typeface="Calibri" pitchFamily="34" charset="0"/>
            </a:endParaRPr>
          </a:p>
          <a:p>
            <a:r>
              <a:rPr lang="es-ES" sz="2400" dirty="0" smtClean="0">
                <a:latin typeface="Calibri" pitchFamily="34" charset="0"/>
              </a:rPr>
              <a:t>1 1/2 cucharaditas de canela molida1 cucharada de azúcar morena compacta</a:t>
            </a:r>
          </a:p>
        </p:txBody>
      </p:sp>
      <p:pic>
        <p:nvPicPr>
          <p:cNvPr id="4098"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4100"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6"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8"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9" name="Picture 5"/>
          <p:cNvPicPr>
            <a:picLocks noChangeAspect="1" noChangeArrowheads="1"/>
          </p:cNvPicPr>
          <p:nvPr/>
        </p:nvPicPr>
        <p:blipFill>
          <a:blip r:embed="rId5" cstate="print"/>
          <a:srcRect/>
          <a:stretch>
            <a:fillRect/>
          </a:stretch>
        </p:blipFill>
        <p:spPr bwMode="auto">
          <a:xfrm>
            <a:off x="6629400" y="2362200"/>
            <a:ext cx="2047875"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12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1271" name="Content Placeholder 2"/>
          <p:cNvSpPr txBox="1">
            <a:spLocks noGrp="1"/>
          </p:cNvSpPr>
          <p:nvPr>
            <p:ph idx="1"/>
          </p:nvPr>
        </p:nvSpPr>
        <p:spPr>
          <a:xfrm>
            <a:off x="609600" y="990600"/>
            <a:ext cx="6019800" cy="4953000"/>
          </a:xfrm>
        </p:spPr>
        <p:txBody>
          <a:bodyPr/>
          <a:lstStyle/>
          <a:p>
            <a:r>
              <a:rPr lang="en-US" sz="2400" b="1" dirty="0" smtClean="0">
                <a:latin typeface="Calibri" pitchFamily="34" charset="0"/>
              </a:rPr>
              <a:t>El Jaroset</a:t>
            </a:r>
            <a:endParaRPr sz="2400" dirty="0" smtClean="0">
              <a:latin typeface="Calibri" pitchFamily="34" charset="0"/>
            </a:endParaRPr>
          </a:p>
          <a:p>
            <a:r>
              <a:rPr lang="es-ES" sz="2400" dirty="0" smtClean="0">
                <a:latin typeface="Calibri" pitchFamily="34" charset="0"/>
              </a:rPr>
              <a:t>PREPARACIÓN</a:t>
            </a:r>
          </a:p>
          <a:p>
            <a:r>
              <a:rPr lang="es-ES" sz="2400" dirty="0" smtClean="0">
                <a:latin typeface="Calibri" pitchFamily="34" charset="0"/>
              </a:rPr>
              <a:t>En un tazón grande, mezcle todos los ingredientes. </a:t>
            </a:r>
          </a:p>
          <a:p>
            <a:r>
              <a:rPr lang="es-ES" sz="2400" dirty="0" smtClean="0">
                <a:latin typeface="Calibri" pitchFamily="34" charset="0"/>
              </a:rPr>
              <a:t>Guarde, tapado, a temperatura ambiente hasta que esté listo para servir.</a:t>
            </a:r>
          </a:p>
          <a:p>
            <a:r>
              <a:rPr lang="es-ES" sz="2400" dirty="0" smtClean="0">
                <a:latin typeface="Calibri" pitchFamily="34" charset="0"/>
              </a:rPr>
              <a:t>Notas:· Para obtener la textura más uniforme, recomendamos cortar las manzanas en cubitos a mano. Sin embargo, para ahorrar tiempo, se pueden picar en el procesador de alimentos; solo tenga cuidado de no procesarlos en exceso.</a:t>
            </a:r>
            <a:endParaRPr sz="2400" dirty="0" smtClean="0">
              <a:latin typeface="Calibri" pitchFamily="34" charset="0"/>
            </a:endParaRPr>
          </a:p>
        </p:txBody>
      </p:sp>
      <p:pic>
        <p:nvPicPr>
          <p:cNvPr id="4098"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4100"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6" name="Picture 2"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8" name="Picture 4" descr="Traditional Apple-Walnut Charoset / Lara Ferroni"/>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64869" name="Picture 5"/>
          <p:cNvPicPr>
            <a:picLocks noChangeAspect="1" noChangeArrowheads="1"/>
          </p:cNvPicPr>
          <p:nvPr/>
        </p:nvPicPr>
        <p:blipFill>
          <a:blip r:embed="rId5" cstate="print"/>
          <a:srcRect/>
          <a:stretch>
            <a:fillRect/>
          </a:stretch>
        </p:blipFill>
        <p:spPr bwMode="auto">
          <a:xfrm>
            <a:off x="6629400" y="2362200"/>
            <a:ext cx="2047875"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22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2292" name="Content Placeholder 2"/>
          <p:cNvSpPr txBox="1">
            <a:spLocks noGrp="1"/>
          </p:cNvSpPr>
          <p:nvPr>
            <p:ph idx="1"/>
          </p:nvPr>
        </p:nvSpPr>
        <p:spPr>
          <a:xfrm>
            <a:off x="685800" y="1371600"/>
            <a:ext cx="7620000" cy="4953000"/>
          </a:xfrm>
        </p:spPr>
        <p:txBody>
          <a:bodyPr/>
          <a:lstStyle/>
          <a:p>
            <a:r>
              <a:rPr lang="es-CO" sz="2400" b="1" dirty="0" smtClean="0">
                <a:latin typeface="Calibri" pitchFamily="34" charset="0"/>
              </a:rPr>
              <a:t>ORDEN PARA REALIZAR EL SEDER</a:t>
            </a:r>
            <a:endParaRPr sz="2400" dirty="0" smtClean="0">
              <a:latin typeface="Calibri" pitchFamily="34" charset="0"/>
            </a:endParaRPr>
          </a:p>
          <a:p>
            <a:r>
              <a:rPr lang="es-CO" sz="2400" b="1" dirty="0" smtClean="0">
                <a:latin typeface="Calibri" pitchFamily="34" charset="0"/>
              </a:rPr>
              <a:t> </a:t>
            </a:r>
            <a:r>
              <a:rPr lang="es-CO" sz="2400" dirty="0" smtClean="0">
                <a:latin typeface="Calibri" pitchFamily="34" charset="0"/>
              </a:rPr>
              <a:t>1.   </a:t>
            </a:r>
            <a:r>
              <a:rPr lang="es-CO" sz="2400" b="1" dirty="0" smtClean="0">
                <a:latin typeface="Calibri" pitchFamily="34" charset="0"/>
              </a:rPr>
              <a:t>Kádesh</a:t>
            </a:r>
            <a:r>
              <a:rPr lang="es-CO" sz="2400" b="1" dirty="0" smtClean="0">
                <a:latin typeface="Calibri" pitchFamily="34" charset="0"/>
              </a:rPr>
              <a:t>  </a:t>
            </a:r>
            <a:r>
              <a:rPr lang="es-CO" sz="2400" dirty="0" smtClean="0">
                <a:latin typeface="Calibri" pitchFamily="34" charset="0"/>
              </a:rPr>
              <a:t>se hace la  bendición sobre el vino</a:t>
            </a:r>
            <a:endParaRPr sz="2400" dirty="0" smtClean="0">
              <a:latin typeface="Calibri" pitchFamily="34" charset="0"/>
            </a:endParaRPr>
          </a:p>
          <a:p>
            <a:r>
              <a:rPr lang="es-CO" sz="2400" dirty="0" smtClean="0">
                <a:latin typeface="Calibri" pitchFamily="34" charset="0"/>
              </a:rPr>
              <a:t>2.    </a:t>
            </a:r>
            <a:r>
              <a:rPr lang="es-CO" sz="2400" b="1" dirty="0" smtClean="0">
                <a:latin typeface="Calibri" pitchFamily="34" charset="0"/>
              </a:rPr>
              <a:t>Urjatz</a:t>
            </a:r>
            <a:r>
              <a:rPr lang="es-CO" sz="2400" b="1" u="sng" dirty="0" smtClean="0">
                <a:latin typeface="Calibri" pitchFamily="34" charset="0"/>
              </a:rPr>
              <a:t> </a:t>
            </a:r>
            <a:r>
              <a:rPr lang="es-CO" sz="2400" dirty="0" smtClean="0">
                <a:latin typeface="Calibri" pitchFamily="34" charset="0"/>
              </a:rPr>
              <a:t> se lavan las manos pero NO se hace bendición</a:t>
            </a:r>
            <a:endParaRPr sz="2400" dirty="0" smtClean="0">
              <a:latin typeface="Calibri" pitchFamily="34" charset="0"/>
            </a:endParaRPr>
          </a:p>
          <a:p>
            <a:r>
              <a:rPr lang="es-CO" sz="2400" dirty="0" smtClean="0">
                <a:latin typeface="Calibri" pitchFamily="34" charset="0"/>
              </a:rPr>
              <a:t>3.    </a:t>
            </a:r>
            <a:r>
              <a:rPr lang="es-CO" sz="2400" b="1" dirty="0" smtClean="0">
                <a:latin typeface="Calibri" pitchFamily="34" charset="0"/>
              </a:rPr>
              <a:t>Karpas</a:t>
            </a:r>
            <a:r>
              <a:rPr lang="es-CO" sz="2400" b="1" u="sng" dirty="0" smtClean="0">
                <a:latin typeface="Calibri" pitchFamily="34" charset="0"/>
              </a:rPr>
              <a:t> </a:t>
            </a:r>
            <a:r>
              <a:rPr lang="es-CO" sz="2400" dirty="0" smtClean="0">
                <a:latin typeface="Calibri" pitchFamily="34" charset="0"/>
              </a:rPr>
              <a:t>se come un pedazo de vegetal mojado en agua salada</a:t>
            </a:r>
            <a:endParaRPr sz="2400" dirty="0" smtClean="0">
              <a:latin typeface="Calibri" pitchFamily="34" charset="0"/>
            </a:endParaRPr>
          </a:p>
          <a:p>
            <a:r>
              <a:rPr lang="es-CO" sz="2400" dirty="0" smtClean="0">
                <a:latin typeface="Calibri" pitchFamily="34" charset="0"/>
              </a:rPr>
              <a:t>4.    </a:t>
            </a:r>
            <a:r>
              <a:rPr lang="es-CO" sz="2400" b="1" dirty="0" smtClean="0">
                <a:latin typeface="Calibri" pitchFamily="34" charset="0"/>
              </a:rPr>
              <a:t>Yájatz</a:t>
            </a:r>
            <a:r>
              <a:rPr lang="es-CO" sz="2400" dirty="0" smtClean="0">
                <a:latin typeface="Calibri" pitchFamily="34" charset="0"/>
              </a:rPr>
              <a:t> se divide la Matzá que quedo en medio en la mitad</a:t>
            </a:r>
            <a:endParaRPr sz="2400" dirty="0" smtClean="0">
              <a:latin typeface="Calibri" pitchFamily="34" charset="0"/>
            </a:endParaRPr>
          </a:p>
          <a:p>
            <a:r>
              <a:rPr lang="es-CO" sz="2400" dirty="0" smtClean="0">
                <a:latin typeface="Calibri" pitchFamily="34" charset="0"/>
              </a:rPr>
              <a:t>5.    </a:t>
            </a:r>
            <a:r>
              <a:rPr lang="es-CO" sz="2400" b="1" dirty="0" smtClean="0">
                <a:latin typeface="Calibri" pitchFamily="34" charset="0"/>
              </a:rPr>
              <a:t>Magid</a:t>
            </a:r>
            <a:r>
              <a:rPr lang="es-CO" sz="2400" b="1" u="sng" dirty="0" smtClean="0">
                <a:latin typeface="Calibri" pitchFamily="34" charset="0"/>
              </a:rPr>
              <a:t>  </a:t>
            </a:r>
            <a:r>
              <a:rPr lang="es-CO" sz="2400" dirty="0" smtClean="0">
                <a:latin typeface="Calibri" pitchFamily="34" charset="0"/>
              </a:rPr>
              <a:t>se cuenta la historia de Pésaj</a:t>
            </a:r>
            <a:endParaRPr sz="2400" dirty="0" smtClean="0">
              <a:latin typeface="Calibri" pitchFamily="34" charset="0"/>
            </a:endParaRPr>
          </a:p>
          <a:p>
            <a:r>
              <a:rPr lang="es-CO" sz="2400" dirty="0" smtClean="0">
                <a:latin typeface="Calibri" pitchFamily="34" charset="0"/>
              </a:rPr>
              <a:t>6.    </a:t>
            </a:r>
            <a:r>
              <a:rPr lang="es-CO" sz="2400" b="1" dirty="0" smtClean="0">
                <a:latin typeface="Calibri" pitchFamily="34" charset="0"/>
              </a:rPr>
              <a:t>Rojtzá</a:t>
            </a:r>
            <a:r>
              <a:rPr lang="es-CO" sz="2400" b="1" u="sng" dirty="0" smtClean="0">
                <a:latin typeface="Calibri" pitchFamily="34" charset="0"/>
              </a:rPr>
              <a:t> </a:t>
            </a:r>
            <a:r>
              <a:rPr lang="es-CO" sz="2400" dirty="0" smtClean="0">
                <a:latin typeface="Calibri" pitchFamily="34" charset="0"/>
              </a:rPr>
              <a:t>se lavan las manos y se dice la Brajá</a:t>
            </a:r>
            <a:endParaRPr sz="2400" dirty="0" smtClean="0">
              <a:latin typeface="Calibri" pitchFamily="34" charset="0"/>
            </a:endParaRPr>
          </a:p>
          <a:p>
            <a:r>
              <a:rPr lang="es-CO" sz="2400" dirty="0" smtClean="0">
                <a:latin typeface="Calibri" pitchFamily="34" charset="0"/>
              </a:rPr>
              <a:t>7.    </a:t>
            </a:r>
            <a:r>
              <a:rPr lang="es-CO" sz="2400" b="1" dirty="0" smtClean="0">
                <a:latin typeface="Calibri" pitchFamily="34" charset="0"/>
              </a:rPr>
              <a:t>Motzí</a:t>
            </a:r>
            <a:r>
              <a:rPr lang="es-CO" sz="2400" b="1" u="sng" dirty="0" smtClean="0">
                <a:latin typeface="Calibri" pitchFamily="34" charset="0"/>
              </a:rPr>
              <a:t> </a:t>
            </a:r>
            <a:r>
              <a:rPr lang="es-CO" sz="2400" dirty="0" smtClean="0">
                <a:latin typeface="Calibri" pitchFamily="34" charset="0"/>
              </a:rPr>
              <a:t>se dice la bendición sobre la Matzá</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33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3316" name="Content Placeholder 2"/>
          <p:cNvSpPr txBox="1">
            <a:spLocks noGrp="1"/>
          </p:cNvSpPr>
          <p:nvPr>
            <p:ph idx="1"/>
          </p:nvPr>
        </p:nvSpPr>
        <p:spPr>
          <a:xfrm>
            <a:off x="685800" y="1371600"/>
            <a:ext cx="7620000" cy="4953000"/>
          </a:xfrm>
        </p:spPr>
        <p:txBody>
          <a:bodyPr/>
          <a:lstStyle/>
          <a:p>
            <a:r>
              <a:rPr lang="es-CO" sz="2400" dirty="0" smtClean="0">
                <a:latin typeface="Calibri" pitchFamily="34" charset="0"/>
              </a:rPr>
              <a:t>7.    </a:t>
            </a:r>
            <a:r>
              <a:rPr lang="es-CO" sz="2400" b="1" dirty="0" smtClean="0">
                <a:latin typeface="Calibri" pitchFamily="34" charset="0"/>
              </a:rPr>
              <a:t>Motzí</a:t>
            </a:r>
            <a:r>
              <a:rPr lang="es-CO" sz="2400" b="1" u="sng" dirty="0" smtClean="0">
                <a:latin typeface="Calibri" pitchFamily="34" charset="0"/>
              </a:rPr>
              <a:t> </a:t>
            </a:r>
            <a:r>
              <a:rPr lang="es-CO" sz="2400" dirty="0" smtClean="0">
                <a:latin typeface="Calibri" pitchFamily="34" charset="0"/>
              </a:rPr>
              <a:t>se dice la bendición sobre la Matzá</a:t>
            </a:r>
            <a:endParaRPr sz="2400" dirty="0" smtClean="0">
              <a:latin typeface="Calibri" pitchFamily="34" charset="0"/>
            </a:endParaRPr>
          </a:p>
          <a:p>
            <a:r>
              <a:rPr lang="es-CO" sz="2400" dirty="0" smtClean="0">
                <a:latin typeface="Calibri" pitchFamily="34" charset="0"/>
              </a:rPr>
              <a:t>8.    </a:t>
            </a:r>
            <a:r>
              <a:rPr lang="es-CO" sz="2400" b="1" dirty="0" smtClean="0">
                <a:latin typeface="Calibri" pitchFamily="34" charset="0"/>
              </a:rPr>
              <a:t>Matzá</a:t>
            </a:r>
            <a:r>
              <a:rPr lang="es-CO" sz="2400" b="1" u="sng" dirty="0" smtClean="0">
                <a:latin typeface="Calibri" pitchFamily="34" charset="0"/>
              </a:rPr>
              <a:t> </a:t>
            </a:r>
            <a:r>
              <a:rPr lang="es-CO" sz="2400" dirty="0" smtClean="0">
                <a:latin typeface="Calibri" pitchFamily="34" charset="0"/>
              </a:rPr>
              <a:t>se dice la otra bendición sobre la Matzá</a:t>
            </a:r>
            <a:endParaRPr sz="2400" dirty="0" smtClean="0">
              <a:latin typeface="Calibri" pitchFamily="34" charset="0"/>
            </a:endParaRPr>
          </a:p>
          <a:p>
            <a:r>
              <a:rPr lang="es-CO" sz="2400" dirty="0" smtClean="0">
                <a:latin typeface="Calibri" pitchFamily="34" charset="0"/>
              </a:rPr>
              <a:t>9.    </a:t>
            </a:r>
            <a:r>
              <a:rPr lang="es-CO" sz="2400" b="1" dirty="0" smtClean="0">
                <a:latin typeface="Calibri" pitchFamily="34" charset="0"/>
              </a:rPr>
              <a:t>Maror</a:t>
            </a:r>
            <a:r>
              <a:rPr lang="es-CO" sz="2400" dirty="0" smtClean="0">
                <a:latin typeface="Calibri" pitchFamily="34" charset="0"/>
              </a:rPr>
              <a:t> se comen hierbas amargas</a:t>
            </a:r>
            <a:endParaRPr sz="2400" dirty="0" smtClean="0">
              <a:latin typeface="Calibri" pitchFamily="34" charset="0"/>
            </a:endParaRPr>
          </a:p>
          <a:p>
            <a:r>
              <a:rPr lang="es-CO" sz="2400" dirty="0" smtClean="0">
                <a:latin typeface="Calibri" pitchFamily="34" charset="0"/>
              </a:rPr>
              <a:t>10.  </a:t>
            </a:r>
            <a:r>
              <a:rPr lang="es-CO" sz="2400" b="1" dirty="0" smtClean="0">
                <a:latin typeface="Calibri" pitchFamily="34" charset="0"/>
              </a:rPr>
              <a:t>Korej</a:t>
            </a:r>
            <a:r>
              <a:rPr lang="es-CO" sz="2400" b="1" u="sng" dirty="0" smtClean="0">
                <a:latin typeface="Calibri" pitchFamily="34" charset="0"/>
              </a:rPr>
              <a:t> </a:t>
            </a:r>
            <a:r>
              <a:rPr lang="es-CO" sz="2400" dirty="0" smtClean="0">
                <a:latin typeface="Calibri" pitchFamily="34" charset="0"/>
              </a:rPr>
              <a:t>se comen hierbas amargas con el Matzá</a:t>
            </a:r>
            <a:endParaRPr sz="2400" dirty="0" smtClean="0">
              <a:latin typeface="Calibri" pitchFamily="34" charset="0"/>
            </a:endParaRPr>
          </a:p>
          <a:p>
            <a:r>
              <a:rPr lang="es-CO" sz="2400" dirty="0" smtClean="0">
                <a:latin typeface="Calibri" pitchFamily="34" charset="0"/>
              </a:rPr>
              <a:t>11.  </a:t>
            </a:r>
            <a:r>
              <a:rPr lang="es-CO" sz="2400" b="1" dirty="0" smtClean="0">
                <a:latin typeface="Calibri" pitchFamily="34" charset="0"/>
              </a:rPr>
              <a:t>Shulján Orej </a:t>
            </a:r>
            <a:r>
              <a:rPr lang="es-CO" sz="2400" dirty="0" smtClean="0">
                <a:latin typeface="Calibri" pitchFamily="34" charset="0"/>
              </a:rPr>
              <a:t>se come la cena festiva</a:t>
            </a:r>
            <a:endParaRPr sz="2400" dirty="0" smtClean="0">
              <a:latin typeface="Calibri" pitchFamily="34" charset="0"/>
            </a:endParaRPr>
          </a:p>
          <a:p>
            <a:r>
              <a:rPr lang="es-CO" sz="2400" dirty="0" smtClean="0">
                <a:latin typeface="Calibri" pitchFamily="34" charset="0"/>
              </a:rPr>
              <a:t>12.  </a:t>
            </a:r>
            <a:r>
              <a:rPr lang="es-CO" sz="2400" b="1" dirty="0" smtClean="0">
                <a:latin typeface="Calibri" pitchFamily="34" charset="0"/>
              </a:rPr>
              <a:t>Tzafún</a:t>
            </a:r>
            <a:r>
              <a:rPr lang="es-CO" sz="2400" b="1" u="sng" dirty="0" smtClean="0">
                <a:latin typeface="Calibri" pitchFamily="34" charset="0"/>
              </a:rPr>
              <a:t> </a:t>
            </a:r>
            <a:r>
              <a:rPr lang="es-CO" sz="2400" dirty="0" smtClean="0">
                <a:latin typeface="Calibri" pitchFamily="34" charset="0"/>
              </a:rPr>
              <a:t>se come el afikomán</a:t>
            </a:r>
            <a:endParaRPr sz="2400" dirty="0" smtClean="0">
              <a:latin typeface="Calibri" pitchFamily="34" charset="0"/>
            </a:endParaRPr>
          </a:p>
          <a:p>
            <a:r>
              <a:rPr lang="es-CO" sz="2400" dirty="0" smtClean="0">
                <a:latin typeface="Calibri" pitchFamily="34" charset="0"/>
              </a:rPr>
              <a:t>13.  </a:t>
            </a:r>
            <a:r>
              <a:rPr lang="es-CO" sz="2400" b="1" dirty="0" smtClean="0">
                <a:latin typeface="Calibri" pitchFamily="34" charset="0"/>
              </a:rPr>
              <a:t>Barej</a:t>
            </a:r>
            <a:r>
              <a:rPr lang="es-CO" sz="2400" b="1" u="sng" dirty="0" smtClean="0">
                <a:latin typeface="Calibri" pitchFamily="34" charset="0"/>
              </a:rPr>
              <a:t> </a:t>
            </a:r>
            <a:r>
              <a:rPr lang="es-CO" sz="2400" dirty="0" smtClean="0">
                <a:latin typeface="Calibri" pitchFamily="34" charset="0"/>
              </a:rPr>
              <a:t>se dice la bendición después de comer</a:t>
            </a:r>
            <a:endParaRPr sz="2400" dirty="0" smtClean="0">
              <a:latin typeface="Calibri" pitchFamily="34" charset="0"/>
            </a:endParaRPr>
          </a:p>
          <a:p>
            <a:r>
              <a:rPr lang="es-CO" sz="2400" dirty="0" smtClean="0">
                <a:latin typeface="Calibri" pitchFamily="34" charset="0"/>
              </a:rPr>
              <a:t>14.  </a:t>
            </a:r>
            <a:r>
              <a:rPr lang="es-CO" sz="2400" b="1" dirty="0" smtClean="0">
                <a:latin typeface="Calibri" pitchFamily="34" charset="0"/>
              </a:rPr>
              <a:t>Halel</a:t>
            </a:r>
            <a:r>
              <a:rPr lang="es-CO" sz="2400" b="1" u="sng" dirty="0" smtClean="0">
                <a:latin typeface="Calibri" pitchFamily="34" charset="0"/>
              </a:rPr>
              <a:t> </a:t>
            </a:r>
            <a:r>
              <a:rPr lang="es-CO" sz="2400" dirty="0" smtClean="0">
                <a:latin typeface="Calibri" pitchFamily="34" charset="0"/>
              </a:rPr>
              <a:t>se canta a Hashem</a:t>
            </a:r>
            <a:endParaRPr sz="2400" dirty="0" smtClean="0">
              <a:latin typeface="Calibri" pitchFamily="34" charset="0"/>
            </a:endParaRPr>
          </a:p>
          <a:p>
            <a:r>
              <a:rPr lang="es-CO" sz="2400" dirty="0" smtClean="0">
                <a:latin typeface="Calibri" pitchFamily="34" charset="0"/>
              </a:rPr>
              <a:t>15.  </a:t>
            </a:r>
            <a:r>
              <a:rPr lang="es-CO" sz="2400" b="1" dirty="0" smtClean="0">
                <a:latin typeface="Calibri" pitchFamily="34" charset="0"/>
              </a:rPr>
              <a:t>Nirtzá</a:t>
            </a:r>
            <a:r>
              <a:rPr lang="es-CO" sz="2400" b="1" u="sng" dirty="0" smtClean="0">
                <a:latin typeface="Calibri" pitchFamily="34" charset="0"/>
              </a:rPr>
              <a:t> </a:t>
            </a:r>
            <a:r>
              <a:rPr lang="es-CO" sz="2400" dirty="0" smtClean="0">
                <a:latin typeface="Calibri" pitchFamily="34" charset="0"/>
              </a:rPr>
              <a:t>se concluye el Séder</a:t>
            </a:r>
            <a:endParaRPr sz="2400" dirty="0" smtClean="0">
              <a:latin typeface="Calibri" pitchFamily="34" charset="0"/>
            </a:endParaRPr>
          </a:p>
          <a:p>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43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4340" name="Picture 2"/>
          <p:cNvPicPr>
            <a:picLocks noChangeAspect="1" noChangeArrowheads="1"/>
          </p:cNvPicPr>
          <p:nvPr/>
        </p:nvPicPr>
        <p:blipFill>
          <a:blip r:embed="rId4" cstate="print"/>
          <a:srcRect/>
          <a:stretch>
            <a:fillRect/>
          </a:stretch>
        </p:blipFill>
        <p:spPr bwMode="auto">
          <a:xfrm>
            <a:off x="6553200" y="1676400"/>
            <a:ext cx="1628775" cy="2705100"/>
          </a:xfrm>
          <a:prstGeom prst="rect">
            <a:avLst/>
          </a:prstGeom>
          <a:noFill/>
          <a:ln w="9525">
            <a:noFill/>
            <a:miter lim="800000"/>
            <a:headEnd/>
            <a:tailEnd/>
          </a:ln>
        </p:spPr>
      </p:pic>
      <p:sp>
        <p:nvSpPr>
          <p:cNvPr id="14341" name="Content Placeholder 2"/>
          <p:cNvSpPr txBox="1">
            <a:spLocks noGrp="1"/>
          </p:cNvSpPr>
          <p:nvPr>
            <p:ph idx="1"/>
          </p:nvPr>
        </p:nvSpPr>
        <p:spPr>
          <a:xfrm>
            <a:off x="685800" y="1371600"/>
            <a:ext cx="5715000" cy="4953000"/>
          </a:xfrm>
        </p:spPr>
        <p:txBody>
          <a:bodyPr/>
          <a:lstStyle/>
          <a:p>
            <a:pPr algn="ctr"/>
            <a:r>
              <a:rPr lang="es-CO" sz="2400" b="1" dirty="0" smtClean="0">
                <a:solidFill>
                  <a:srgbClr val="FF0000"/>
                </a:solidFill>
                <a:latin typeface="Calibri" pitchFamily="34" charset="0"/>
              </a:rPr>
              <a:t>KADESH</a:t>
            </a:r>
          </a:p>
          <a:p>
            <a:endParaRPr sz="2400" dirty="0" smtClean="0">
              <a:latin typeface="Calibri" pitchFamily="34" charset="0"/>
            </a:endParaRPr>
          </a:p>
          <a:p>
            <a:r>
              <a:rPr lang="es-CO" sz="2600" dirty="0" smtClean="0">
                <a:latin typeface="Calibri" pitchFamily="34" charset="0"/>
              </a:rPr>
              <a:t>Se sirve la primera copa de vino que es la que servirá para recitar el Kidush. Todos deben contestar </a:t>
            </a:r>
            <a:r>
              <a:rPr sz="2600" dirty="0" smtClean="0">
                <a:latin typeface="Calibri" pitchFamily="34" charset="0"/>
              </a:rPr>
              <a:t>-Amen-</a:t>
            </a:r>
          </a:p>
          <a:p>
            <a:r>
              <a:rPr lang="es-CO" sz="2600" b="1" i="1" dirty="0" smtClean="0">
                <a:latin typeface="Calibri" pitchFamily="34" charset="0"/>
              </a:rPr>
              <a:t>Baruj </a:t>
            </a:r>
            <a:r>
              <a:rPr lang="es-CO" sz="2600" b="1" i="1" dirty="0" err="1" smtClean="0">
                <a:latin typeface="Calibri" pitchFamily="34" charset="0"/>
              </a:rPr>
              <a:t>Atá</a:t>
            </a:r>
            <a:r>
              <a:rPr lang="es-CO" sz="2600" b="1" i="1" dirty="0" smtClean="0">
                <a:latin typeface="Calibri" pitchFamily="34" charset="0"/>
              </a:rPr>
              <a:t> Adonay, </a:t>
            </a:r>
            <a:r>
              <a:rPr lang="es-CO" sz="2600" b="1" i="1" dirty="0" err="1" smtClean="0">
                <a:latin typeface="Calibri" pitchFamily="34" charset="0"/>
              </a:rPr>
              <a:t>Elohenu</a:t>
            </a:r>
            <a:r>
              <a:rPr lang="es-CO" sz="2600" b="1" i="1" dirty="0" smtClean="0">
                <a:latin typeface="Calibri" pitchFamily="34" charset="0"/>
              </a:rPr>
              <a:t> </a:t>
            </a:r>
            <a:r>
              <a:rPr lang="es-CO" sz="2600" b="1" i="1" dirty="0" err="1" smtClean="0">
                <a:latin typeface="Calibri" pitchFamily="34" charset="0"/>
              </a:rPr>
              <a:t>Melej</a:t>
            </a:r>
            <a:r>
              <a:rPr lang="es-CO" sz="2600" b="1" i="1" dirty="0" smtClean="0">
                <a:latin typeface="Calibri" pitchFamily="34" charset="0"/>
              </a:rPr>
              <a:t> </a:t>
            </a:r>
            <a:r>
              <a:rPr lang="es-CO" sz="2600" b="1" i="1" dirty="0" err="1" smtClean="0">
                <a:latin typeface="Calibri" pitchFamily="34" charset="0"/>
              </a:rPr>
              <a:t>haolam</a:t>
            </a:r>
            <a:r>
              <a:rPr lang="es-CO" sz="2600" b="1" i="1" dirty="0" smtClean="0">
                <a:latin typeface="Calibri" pitchFamily="34" charset="0"/>
              </a:rPr>
              <a:t>, </a:t>
            </a:r>
            <a:r>
              <a:rPr lang="es-CO" sz="2600" b="1" i="1" dirty="0" err="1" smtClean="0">
                <a:latin typeface="Calibri" pitchFamily="34" charset="0"/>
              </a:rPr>
              <a:t>boré</a:t>
            </a:r>
            <a:r>
              <a:rPr lang="es-CO" sz="2600" b="1" i="1" dirty="0" smtClean="0">
                <a:latin typeface="Calibri" pitchFamily="34" charset="0"/>
              </a:rPr>
              <a:t> </a:t>
            </a:r>
            <a:r>
              <a:rPr lang="es-CO" sz="2600" b="1" i="1" dirty="0" err="1" smtClean="0">
                <a:latin typeface="Calibri" pitchFamily="34" charset="0"/>
              </a:rPr>
              <a:t>perí</a:t>
            </a:r>
            <a:r>
              <a:rPr lang="es-CO" sz="2600" b="1" i="1" dirty="0" smtClean="0">
                <a:latin typeface="Calibri" pitchFamily="34" charset="0"/>
              </a:rPr>
              <a:t> </a:t>
            </a:r>
            <a:r>
              <a:rPr lang="es-CO" sz="2600" b="1" i="1" dirty="0" err="1" smtClean="0">
                <a:latin typeface="Calibri" pitchFamily="34" charset="0"/>
              </a:rPr>
              <a:t>hagafén</a:t>
            </a:r>
            <a:endParaRPr sz="2600" dirty="0" smtClean="0">
              <a:latin typeface="Calibri" pitchFamily="34" charset="0"/>
            </a:endParaRPr>
          </a:p>
          <a:p>
            <a:r>
              <a:rPr lang="es-CO" sz="2600" i="1" dirty="0" smtClean="0">
                <a:latin typeface="Calibri" pitchFamily="34" charset="0"/>
              </a:rPr>
              <a:t>Bendito seas Tú, Adonay, nuestro Dios, Rey del universo, que creaste el fruto de la vid. </a:t>
            </a:r>
            <a:endParaRPr sz="2600" dirty="0" smtClean="0">
              <a:latin typeface="Calibri" pitchFamily="34" charset="0"/>
            </a:endParaRPr>
          </a:p>
          <a:p>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5365" name="Content Placeholder 2"/>
          <p:cNvSpPr txBox="1">
            <a:spLocks noGrp="1"/>
          </p:cNvSpPr>
          <p:nvPr>
            <p:ph idx="1"/>
          </p:nvPr>
        </p:nvSpPr>
        <p:spPr>
          <a:xfrm>
            <a:off x="685800" y="1371600"/>
            <a:ext cx="7467600" cy="4953000"/>
          </a:xfrm>
        </p:spPr>
        <p:txBody>
          <a:bodyPr/>
          <a:lstStyle/>
          <a:p>
            <a:r>
              <a:rPr lang="es-CO" sz="3100" i="1" dirty="0" smtClean="0">
                <a:latin typeface="Calibri" pitchFamily="34" charset="0"/>
              </a:rPr>
              <a:t>Bendito eres Tu Adonai, Dios nuestro, Rey del universo, que nos eligió  de entre todos los pueblos y nos elevó de entre todas las lenguas y nos santificó con Sus preceptos, y nos diste Adonai, Dios nuestro, con amor,  fiestas para la alegría, festividades y tiempos de felicidad,  este día de la fiesta de las matzot, tiempo de nuestra libertad, con amor, sagrada convocación, recuerdo de la salida de Egipto. </a:t>
            </a:r>
            <a:endParaRPr lang="es-CO" sz="31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53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5365" name="Content Placeholder 2"/>
          <p:cNvSpPr txBox="1">
            <a:spLocks noGrp="1"/>
          </p:cNvSpPr>
          <p:nvPr>
            <p:ph idx="1"/>
          </p:nvPr>
        </p:nvSpPr>
        <p:spPr>
          <a:xfrm>
            <a:off x="685800" y="1371600"/>
            <a:ext cx="7467600" cy="4953000"/>
          </a:xfrm>
        </p:spPr>
        <p:txBody>
          <a:bodyPr/>
          <a:lstStyle/>
          <a:p>
            <a:r>
              <a:rPr lang="es-CO" i="1" dirty="0" smtClean="0">
                <a:latin typeface="Calibri" pitchFamily="34" charset="0"/>
              </a:rPr>
              <a:t>Porque </a:t>
            </a:r>
            <a:r>
              <a:rPr lang="es-CO" i="1" dirty="0" smtClean="0">
                <a:latin typeface="Calibri" pitchFamily="34" charset="0"/>
              </a:rPr>
              <a:t>a nosotros nos elegiste y a nosotros nos santificaste de entre todos los pueblos,  y fiestas de Tu santidad  con alegría y felicidad nos has hecho heredar. </a:t>
            </a:r>
            <a:endParaRPr lang="es-CO" i="1" dirty="0" smtClean="0">
              <a:latin typeface="Calibri" pitchFamily="34" charset="0"/>
            </a:endParaRPr>
          </a:p>
          <a:p>
            <a:r>
              <a:rPr lang="es-CO" i="1" dirty="0" smtClean="0">
                <a:latin typeface="Calibri" pitchFamily="34" charset="0"/>
              </a:rPr>
              <a:t>Bendito </a:t>
            </a:r>
            <a:r>
              <a:rPr lang="es-CO" i="1" dirty="0" smtClean="0">
                <a:latin typeface="Calibri" pitchFamily="34" charset="0"/>
              </a:rPr>
              <a:t>eres Tu Adonai, que santifica  a Israel y a las fiestas. </a:t>
            </a:r>
            <a:endParaRPr dirty="0" smtClean="0">
              <a:latin typeface="Calibri" pitchFamily="34" charset="0"/>
            </a:endParaRPr>
          </a:p>
          <a:p>
            <a:r>
              <a:rPr lang="es-CO" dirty="0" smtClean="0">
                <a:latin typeface="Calibri" pitchFamily="34" charset="0"/>
              </a:rPr>
              <a:t>(Todos </a:t>
            </a:r>
            <a:r>
              <a:rPr lang="es-CO" dirty="0" smtClean="0">
                <a:latin typeface="Calibri" pitchFamily="34" charset="0"/>
              </a:rPr>
              <a:t>responden): </a:t>
            </a:r>
            <a:r>
              <a:rPr lang="es-CO" b="1" dirty="0" smtClean="0">
                <a:latin typeface="Calibri" pitchFamily="34" charset="0"/>
              </a:rPr>
              <a:t>Amen</a:t>
            </a:r>
            <a:r>
              <a:rPr lang="es-CO" dirty="0" smtClean="0">
                <a:latin typeface="Calibri" pitchFamily="34" charset="0"/>
              </a:rPr>
              <a:t>.</a:t>
            </a:r>
            <a:r>
              <a:rPr lang="es-CO" dirty="0" smtClean="0">
                <a:latin typeface="Calibri" pitchFamily="34" charset="0"/>
              </a:rPr>
              <a:t> </a:t>
            </a:r>
            <a:endParaRPr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63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6388" name="Content Placeholder 2"/>
          <p:cNvSpPr txBox="1">
            <a:spLocks noGrp="1"/>
          </p:cNvSpPr>
          <p:nvPr>
            <p:ph idx="1"/>
          </p:nvPr>
        </p:nvSpPr>
        <p:spPr>
          <a:xfrm>
            <a:off x="685800" y="1371600"/>
            <a:ext cx="3505200" cy="4953000"/>
          </a:xfrm>
        </p:spPr>
        <p:txBody>
          <a:bodyPr/>
          <a:lstStyle/>
          <a:p>
            <a:r>
              <a:rPr lang="es-CO" sz="2400" b="1" dirty="0" smtClean="0">
                <a:latin typeface="Calibri" pitchFamily="34" charset="0"/>
              </a:rPr>
              <a:t>BEBER PRIMERA COPA</a:t>
            </a:r>
          </a:p>
          <a:p>
            <a:r>
              <a:rPr lang="es-CO" sz="2400" dirty="0" smtClean="0">
                <a:latin typeface="Calibri" pitchFamily="34" charset="0"/>
              </a:rPr>
              <a:t>Se procede a tomar el vino reclinados sobre el lado izquierdo (Primera Copa)</a:t>
            </a:r>
            <a:endParaRPr sz="2400" dirty="0" smtClean="0">
              <a:latin typeface="Calibri" pitchFamily="34" charset="0"/>
            </a:endParaRPr>
          </a:p>
          <a:p>
            <a:r>
              <a:rPr lang="es-CO" sz="2400" dirty="0" smtClean="0">
                <a:latin typeface="Calibri" pitchFamily="34" charset="0"/>
              </a:rPr>
              <a:t> </a:t>
            </a:r>
            <a:endParaRPr sz="2400" dirty="0" smtClean="0">
              <a:latin typeface="Calibri" pitchFamily="34" charset="0"/>
            </a:endParaRPr>
          </a:p>
          <a:p>
            <a:r>
              <a:rPr lang="es-CO" sz="2400" b="1" dirty="0" smtClean="0">
                <a:solidFill>
                  <a:srgbClr val="FF0000"/>
                </a:solidFill>
                <a:latin typeface="Calibri" pitchFamily="34" charset="0"/>
              </a:rPr>
              <a:t>Urjatz</a:t>
            </a:r>
            <a:endParaRPr sz="2400" dirty="0" smtClean="0">
              <a:solidFill>
                <a:srgbClr val="FF0000"/>
              </a:solidFill>
              <a:latin typeface="Calibri" pitchFamily="34" charset="0"/>
            </a:endParaRPr>
          </a:p>
          <a:p>
            <a:r>
              <a:rPr lang="es-CO" sz="2400" dirty="0" smtClean="0">
                <a:latin typeface="Calibri" pitchFamily="34" charset="0"/>
              </a:rPr>
              <a:t> Se lavan las manos de acuerdo al rito pero NO se dice la Brajá (bendición)</a:t>
            </a:r>
            <a:endParaRPr sz="2400" dirty="0" smtClean="0">
              <a:latin typeface="Calibri" pitchFamily="34" charset="0"/>
            </a:endParaRPr>
          </a:p>
        </p:txBody>
      </p:sp>
      <p:pic>
        <p:nvPicPr>
          <p:cNvPr id="16389" name="Picture 2"/>
          <p:cNvPicPr>
            <a:picLocks noChangeAspect="1" noChangeArrowheads="1"/>
          </p:cNvPicPr>
          <p:nvPr/>
        </p:nvPicPr>
        <p:blipFill>
          <a:blip r:embed="rId4" cstate="print"/>
          <a:srcRect/>
          <a:stretch>
            <a:fillRect/>
          </a:stretch>
        </p:blipFill>
        <p:spPr bwMode="auto">
          <a:xfrm>
            <a:off x="5334000" y="3886200"/>
            <a:ext cx="1828800" cy="1901825"/>
          </a:xfrm>
          <a:prstGeom prst="rect">
            <a:avLst/>
          </a:prstGeom>
          <a:noFill/>
          <a:ln w="9525">
            <a:noFill/>
            <a:miter lim="800000"/>
            <a:headEnd/>
            <a:tailEnd/>
          </a:ln>
        </p:spPr>
      </p:pic>
      <p:pic>
        <p:nvPicPr>
          <p:cNvPr id="16390" name="Picture 4" descr="Image result for drinking cup of kiddush on seder"/>
          <p:cNvPicPr>
            <a:picLocks noChangeAspect="1" noChangeArrowheads="1"/>
          </p:cNvPicPr>
          <p:nvPr/>
        </p:nvPicPr>
        <p:blipFill>
          <a:blip r:embed="rId5" cstate="print"/>
          <a:srcRect/>
          <a:stretch>
            <a:fillRect/>
          </a:stretch>
        </p:blipFill>
        <p:spPr bwMode="auto">
          <a:xfrm>
            <a:off x="4953000" y="12954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74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7412" name="Content Placeholder 2"/>
          <p:cNvSpPr txBox="1">
            <a:spLocks noGrp="1"/>
          </p:cNvSpPr>
          <p:nvPr>
            <p:ph idx="1"/>
          </p:nvPr>
        </p:nvSpPr>
        <p:spPr>
          <a:xfrm>
            <a:off x="533400" y="1371600"/>
            <a:ext cx="4953000" cy="4953000"/>
          </a:xfrm>
        </p:spPr>
        <p:txBody>
          <a:bodyPr/>
          <a:lstStyle/>
          <a:p>
            <a:r>
              <a:rPr lang="es-CO" sz="2400" b="1" dirty="0" smtClean="0">
                <a:solidFill>
                  <a:srgbClr val="FF0000"/>
                </a:solidFill>
                <a:latin typeface="Calibri" pitchFamily="34" charset="0"/>
              </a:rPr>
              <a:t>Karpas</a:t>
            </a:r>
            <a:endParaRPr sz="2400" dirty="0" smtClean="0">
              <a:solidFill>
                <a:srgbClr val="FF0000"/>
              </a:solidFill>
              <a:latin typeface="Calibri" pitchFamily="34" charset="0"/>
            </a:endParaRPr>
          </a:p>
          <a:p>
            <a:r>
              <a:rPr lang="es-CO" sz="2400" dirty="0" smtClean="0">
                <a:latin typeface="Calibri" pitchFamily="34" charset="0"/>
              </a:rPr>
              <a:t>Se mete un vegetal (perejil o papa) en agua salada y se dice:</a:t>
            </a:r>
          </a:p>
          <a:p>
            <a:r>
              <a:rPr lang="es-CO" sz="2400" b="1" i="1" dirty="0" smtClean="0">
                <a:latin typeface="Calibri" pitchFamily="34" charset="0"/>
              </a:rPr>
              <a:t>Baruj </a:t>
            </a:r>
            <a:r>
              <a:rPr lang="es-CO" sz="2400" b="1" i="1" dirty="0" err="1" smtClean="0">
                <a:latin typeface="Calibri" pitchFamily="34" charset="0"/>
              </a:rPr>
              <a:t>atá</a:t>
            </a:r>
            <a:r>
              <a:rPr lang="es-CO" sz="2400" b="1" i="1" dirty="0" smtClean="0">
                <a:latin typeface="Calibri" pitchFamily="34" charset="0"/>
              </a:rPr>
              <a:t> Adonai  </a:t>
            </a:r>
            <a:r>
              <a:rPr lang="es-CO" sz="2400" b="1" i="1" dirty="0" err="1" smtClean="0">
                <a:latin typeface="Calibri" pitchFamily="34" charset="0"/>
              </a:rPr>
              <a:t>Elohenu</a:t>
            </a:r>
            <a:r>
              <a:rPr lang="es-CO" sz="2400" b="1" i="1" dirty="0" smtClean="0">
                <a:latin typeface="Calibri" pitchFamily="34" charset="0"/>
              </a:rPr>
              <a:t> </a:t>
            </a:r>
            <a:r>
              <a:rPr lang="es-CO" sz="2400" b="1" i="1" dirty="0" err="1" smtClean="0">
                <a:latin typeface="Calibri" pitchFamily="34" charset="0"/>
              </a:rPr>
              <a:t>melek</a:t>
            </a:r>
            <a:r>
              <a:rPr lang="es-CO" sz="2400" b="1" i="1" dirty="0" smtClean="0">
                <a:latin typeface="Calibri" pitchFamily="34" charset="0"/>
              </a:rPr>
              <a:t> </a:t>
            </a:r>
            <a:r>
              <a:rPr lang="es-CO" sz="2400" b="1" i="1" dirty="0" err="1" smtClean="0">
                <a:latin typeface="Calibri" pitchFamily="34" charset="0"/>
              </a:rPr>
              <a:t>haolam</a:t>
            </a:r>
            <a:r>
              <a:rPr lang="es-CO" sz="2400" b="1" i="1" dirty="0" smtClean="0">
                <a:latin typeface="Calibri" pitchFamily="34" charset="0"/>
              </a:rPr>
              <a:t> borei peri ha </a:t>
            </a:r>
            <a:r>
              <a:rPr lang="es-CO" sz="2400" b="1" i="1" dirty="0" err="1" smtClean="0">
                <a:latin typeface="Calibri" pitchFamily="34" charset="0"/>
              </a:rPr>
              <a:t>adamá</a:t>
            </a:r>
            <a:endParaRPr sz="2400" dirty="0" smtClean="0">
              <a:latin typeface="Calibri" pitchFamily="34" charset="0"/>
            </a:endParaRPr>
          </a:p>
          <a:p>
            <a:r>
              <a:rPr lang="es-CO" sz="2400" i="1" dirty="0" smtClean="0">
                <a:latin typeface="Calibri" pitchFamily="34" charset="0"/>
              </a:rPr>
              <a:t>Bendito seas Tú, Adonay, nuestro Dios, Rey del universo, que Creaste el fruto de la tierra</a:t>
            </a:r>
            <a:r>
              <a:rPr lang="es-CO" sz="2400" i="1" dirty="0" smtClean="0">
                <a:latin typeface="Calibri" pitchFamily="34" charset="0"/>
              </a:rPr>
              <a:t>.</a:t>
            </a:r>
          </a:p>
          <a:p>
            <a:endParaRPr sz="2400" dirty="0" smtClean="0">
              <a:latin typeface="Calibri" pitchFamily="34" charset="0"/>
            </a:endParaRPr>
          </a:p>
          <a:p>
            <a:r>
              <a:rPr lang="es-CO" sz="2400" dirty="0" smtClean="0">
                <a:latin typeface="Calibri" pitchFamily="34" charset="0"/>
              </a:rPr>
              <a:t>Se come un pedacito del vegetal que se bendijo</a:t>
            </a:r>
            <a:endParaRPr sz="2400" dirty="0" smtClean="0">
              <a:latin typeface="Calibri" pitchFamily="34" charset="0"/>
            </a:endParaRPr>
          </a:p>
          <a:p>
            <a:endParaRPr sz="2400" dirty="0" smtClean="0">
              <a:latin typeface="Calibri" pitchFamily="34" charset="0"/>
            </a:endParaRPr>
          </a:p>
        </p:txBody>
      </p:sp>
      <p:pic>
        <p:nvPicPr>
          <p:cNvPr id="17413" name="Picture 3"/>
          <p:cNvPicPr>
            <a:picLocks noChangeAspect="1" noChangeArrowheads="1"/>
          </p:cNvPicPr>
          <p:nvPr/>
        </p:nvPicPr>
        <p:blipFill>
          <a:blip r:embed="rId4" cstate="print"/>
          <a:srcRect/>
          <a:stretch>
            <a:fillRect/>
          </a:stretch>
        </p:blipFill>
        <p:spPr bwMode="auto">
          <a:xfrm>
            <a:off x="5486400" y="2514600"/>
            <a:ext cx="3009900" cy="189535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84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18436" name="Content Placeholder 2"/>
          <p:cNvSpPr txBox="1">
            <a:spLocks noGrp="1"/>
          </p:cNvSpPr>
          <p:nvPr>
            <p:ph idx="1"/>
          </p:nvPr>
        </p:nvSpPr>
        <p:spPr>
          <a:xfrm>
            <a:off x="685800" y="1371600"/>
            <a:ext cx="5410200" cy="4953000"/>
          </a:xfrm>
        </p:spPr>
        <p:txBody>
          <a:bodyPr/>
          <a:lstStyle/>
          <a:p>
            <a:r>
              <a:rPr lang="es-CO" sz="2400" b="1" dirty="0" smtClean="0">
                <a:solidFill>
                  <a:srgbClr val="FF0000"/>
                </a:solidFill>
                <a:latin typeface="Calibri" pitchFamily="34" charset="0"/>
              </a:rPr>
              <a:t>Yájatz  </a:t>
            </a:r>
            <a:r>
              <a:rPr lang="es-CO" sz="2400" b="1" dirty="0" smtClean="0">
                <a:latin typeface="Calibri" pitchFamily="34" charset="0"/>
              </a:rPr>
              <a:t>(prepara el Afikomán)</a:t>
            </a:r>
            <a:endParaRPr sz="2400" dirty="0" smtClean="0">
              <a:latin typeface="Calibri" pitchFamily="34" charset="0"/>
            </a:endParaRPr>
          </a:p>
          <a:p>
            <a:r>
              <a:rPr lang="es-CO" sz="2600" dirty="0" smtClean="0">
                <a:latin typeface="Calibri" pitchFamily="34" charset="0"/>
              </a:rPr>
              <a:t> Tomamos Ia Matzá del medio y se parte en dos delante de todos los integrantes. </a:t>
            </a:r>
            <a:endParaRPr lang="es-CO" sz="2600" dirty="0" smtClean="0">
              <a:latin typeface="Calibri" pitchFamily="34" charset="0"/>
            </a:endParaRPr>
          </a:p>
          <a:p>
            <a:r>
              <a:rPr lang="es-CO" sz="2600" dirty="0" smtClean="0">
                <a:latin typeface="Calibri" pitchFamily="34" charset="0"/>
              </a:rPr>
              <a:t>Luego </a:t>
            </a:r>
            <a:r>
              <a:rPr lang="es-CO" sz="2600" dirty="0" smtClean="0">
                <a:latin typeface="Calibri" pitchFamily="34" charset="0"/>
              </a:rPr>
              <a:t>el </a:t>
            </a:r>
            <a:r>
              <a:rPr lang="es-CO" sz="2600" dirty="0" smtClean="0">
                <a:latin typeface="Calibri" pitchFamily="34" charset="0"/>
              </a:rPr>
              <a:t>pedazo</a:t>
            </a:r>
            <a:r>
              <a:rPr lang="es-CO" sz="2600" dirty="0" smtClean="0">
                <a:latin typeface="Calibri" pitchFamily="34" charset="0"/>
              </a:rPr>
              <a:t>  más  pequeño se coloca en medio de las dos matzot enteras y el pedazo mas grande se guarda como el  Afikomán.</a:t>
            </a:r>
            <a:endParaRPr sz="2600" dirty="0" smtClean="0">
              <a:latin typeface="Calibri" pitchFamily="34" charset="0"/>
            </a:endParaRPr>
          </a:p>
          <a:p>
            <a:r>
              <a:rPr sz="2600" dirty="0" smtClean="0">
                <a:latin typeface="Calibri" pitchFamily="34" charset="0"/>
              </a:rPr>
              <a:t> </a:t>
            </a:r>
          </a:p>
          <a:p>
            <a:r>
              <a:rPr lang="es-CO" sz="2600" dirty="0" smtClean="0">
                <a:latin typeface="Calibri" pitchFamily="34" charset="0"/>
              </a:rPr>
              <a:t>Así entonces comenzamos a relatar la historia de Pésaj </a:t>
            </a:r>
            <a:endParaRPr sz="2600" dirty="0" smtClean="0">
              <a:latin typeface="Calibri" pitchFamily="34" charset="0"/>
            </a:endParaRPr>
          </a:p>
          <a:p>
            <a:endParaRPr sz="2400" dirty="0" smtClean="0">
              <a:latin typeface="Calibri" pitchFamily="34" charset="0"/>
            </a:endParaRPr>
          </a:p>
        </p:txBody>
      </p:sp>
      <p:pic>
        <p:nvPicPr>
          <p:cNvPr id="18437" name="Picture 2"/>
          <p:cNvPicPr>
            <a:picLocks noChangeAspect="1" noChangeArrowheads="1"/>
          </p:cNvPicPr>
          <p:nvPr/>
        </p:nvPicPr>
        <p:blipFill>
          <a:blip r:embed="rId4" cstate="print"/>
          <a:srcRect/>
          <a:stretch>
            <a:fillRect/>
          </a:stretch>
        </p:blipFill>
        <p:spPr bwMode="auto">
          <a:xfrm>
            <a:off x="5867400" y="2590800"/>
            <a:ext cx="2514600" cy="1743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194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9460" name="Picture 2"/>
          <p:cNvPicPr preferRelativeResize="0">
            <a:picLocks noChangeArrowheads="1"/>
          </p:cNvPicPr>
          <p:nvPr/>
        </p:nvPicPr>
        <p:blipFill>
          <a:blip r:embed="rId4" cstate="print"/>
          <a:srcRect/>
          <a:stretch>
            <a:fillRect/>
          </a:stretch>
        </p:blipFill>
        <p:spPr bwMode="auto">
          <a:xfrm>
            <a:off x="2438400" y="990600"/>
            <a:ext cx="4343400" cy="2238375"/>
          </a:xfrm>
          <a:prstGeom prst="rect">
            <a:avLst/>
          </a:prstGeom>
          <a:solidFill>
            <a:srgbClr val="FFFFFF"/>
          </a:solidFill>
          <a:ln w="9525">
            <a:noFill/>
            <a:miter lim="800000"/>
            <a:headEnd/>
            <a:tailEnd/>
          </a:ln>
        </p:spPr>
      </p:pic>
      <p:sp>
        <p:nvSpPr>
          <p:cNvPr id="19461" name="Content Placeholder 2"/>
          <p:cNvSpPr txBox="1">
            <a:spLocks noGrp="1"/>
          </p:cNvSpPr>
          <p:nvPr>
            <p:ph idx="1"/>
          </p:nvPr>
        </p:nvSpPr>
        <p:spPr>
          <a:xfrm>
            <a:off x="685800" y="1676400"/>
            <a:ext cx="7620000" cy="4267200"/>
          </a:xfrm>
        </p:spPr>
        <p:txBody>
          <a:bodyPr/>
          <a:lstStyle/>
          <a:p>
            <a:r>
              <a:rPr lang="es-CO" sz="2400" b="1" dirty="0" smtClean="0">
                <a:solidFill>
                  <a:srgbClr val="FF0000"/>
                </a:solidFill>
                <a:latin typeface="Calibri" pitchFamily="34" charset="0"/>
              </a:rPr>
              <a:t>Magid</a:t>
            </a:r>
            <a:endParaRPr sz="2400" dirty="0" smtClean="0">
              <a:solidFill>
                <a:srgbClr val="FF0000"/>
              </a:solidFill>
              <a:latin typeface="Calibri" pitchFamily="34" charset="0"/>
            </a:endParaRPr>
          </a:p>
          <a:p>
            <a:endParaRPr lang="es-CO" sz="2400" b="1" dirty="0" smtClean="0">
              <a:latin typeface="Calibri" pitchFamily="34" charset="0"/>
            </a:endParaRPr>
          </a:p>
          <a:p>
            <a:endParaRPr lang="es-CO" sz="2400" b="1" dirty="0" smtClean="0">
              <a:latin typeface="Calibri" pitchFamily="34" charset="0"/>
            </a:endParaRPr>
          </a:p>
          <a:p>
            <a:r>
              <a:rPr lang="es-CO" sz="2200" b="1" dirty="0" smtClean="0">
                <a:latin typeface="Calibri" pitchFamily="34" charset="0"/>
              </a:rPr>
              <a:t>Se levanta la bandeja con las matzot descubiertas y se recita:</a:t>
            </a:r>
            <a:endParaRPr sz="2200" dirty="0" smtClean="0">
              <a:latin typeface="Calibri" pitchFamily="34" charset="0"/>
            </a:endParaRPr>
          </a:p>
          <a:p>
            <a:r>
              <a:rPr lang="es-CO" sz="2400" i="1" dirty="0" smtClean="0">
                <a:latin typeface="Calibri" pitchFamily="34" charset="0"/>
              </a:rPr>
              <a:t>“Este es el pan de los pobres que comieron nuestros antepasados en la tierra de Egipto todo aquel que tenga hambre que venga y coma. Todo el que lo necesite que venga y haga el </a:t>
            </a:r>
            <a:r>
              <a:rPr lang="es-CO" sz="2400" i="1" dirty="0" err="1" smtClean="0">
                <a:latin typeface="Calibri" pitchFamily="34" charset="0"/>
              </a:rPr>
              <a:t>pesaj</a:t>
            </a:r>
            <a:r>
              <a:rPr lang="es-CO" sz="2400" i="1" dirty="0" smtClean="0">
                <a:latin typeface="Calibri" pitchFamily="34" charset="0"/>
              </a:rPr>
              <a:t>. Este año aquí el año venidero en la tierra de Israel. Este año somos esclavos (en el Galut) en el próximo año seamos libres.</a:t>
            </a:r>
            <a:endParaRPr sz="2400" dirty="0" smtClean="0">
              <a:latin typeface="Calibri" pitchFamily="34" charset="0"/>
            </a:endParaRPr>
          </a:p>
          <a:p>
            <a:r>
              <a:rPr lang="es-CO" sz="2400" b="1" dirty="0" smtClean="0">
                <a:latin typeface="Calibri" pitchFamily="34" charset="0"/>
              </a:rPr>
              <a:t>Ahora se procede a cubrir las matzot</a:t>
            </a:r>
            <a:endParaRPr lang="es-CO" sz="2400" dirty="0" smtClean="0">
              <a:latin typeface="Calibri" pitchFamily="34" charset="0"/>
            </a:endParaRPr>
          </a:p>
          <a:p>
            <a:pPr>
              <a:buFont typeface="Arial" charset="0"/>
              <a:buNone/>
            </a:pP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3" cstate="print"/>
          <a:srcRect/>
          <a:stretch>
            <a:fillRect/>
          </a:stretch>
        </p:blipFill>
        <p:spPr bwMode="auto">
          <a:xfrm>
            <a:off x="533400" y="2057400"/>
            <a:ext cx="7924800" cy="4452938"/>
          </a:xfrm>
          <a:prstGeom prst="rect">
            <a:avLst/>
          </a:prstGeom>
          <a:noFill/>
          <a:ln w="9525">
            <a:noFill/>
            <a:miter lim="800000"/>
            <a:headEnd/>
            <a:tailEnd/>
          </a:ln>
        </p:spPr>
      </p:pic>
      <p:pic>
        <p:nvPicPr>
          <p:cNvPr id="7" name="Picture 2"/>
          <p:cNvPicPr preferRelativeResize="0">
            <a:picLocks noChangeArrowheads="1"/>
          </p:cNvPicPr>
          <p:nvPr/>
        </p:nvPicPr>
        <p:blipFill>
          <a:blip r:embed="rId4" cstate="print"/>
          <a:srcRect/>
          <a:stretch>
            <a:fillRect/>
          </a:stretch>
        </p:blipFill>
        <p:spPr bwMode="auto">
          <a:xfrm>
            <a:off x="4800600" y="1143000"/>
            <a:ext cx="4343400" cy="2238375"/>
          </a:xfrm>
          <a:prstGeom prst="rect">
            <a:avLst/>
          </a:prstGeom>
          <a:solidFill>
            <a:srgbClr val="FFFFFF"/>
          </a:solidFill>
          <a:ln w="9525">
            <a:noFill/>
            <a:miter lim="800000"/>
            <a:headEnd/>
            <a:tailEnd/>
          </a:ln>
        </p:spPr>
      </p:pic>
      <p:sp>
        <p:nvSpPr>
          <p:cNvPr id="204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20484" name="Content Placeholder 2"/>
          <p:cNvSpPr txBox="1">
            <a:spLocks noGrp="1"/>
          </p:cNvSpPr>
          <p:nvPr>
            <p:ph idx="1"/>
          </p:nvPr>
        </p:nvSpPr>
        <p:spPr>
          <a:xfrm>
            <a:off x="838200" y="1676400"/>
            <a:ext cx="3962400" cy="4267200"/>
          </a:xfrm>
        </p:spPr>
        <p:txBody>
          <a:bodyPr/>
          <a:lstStyle/>
          <a:p>
            <a:r>
              <a:rPr sz="2400" dirty="0" smtClean="0">
                <a:latin typeface="Calibri" pitchFamily="34" charset="0"/>
              </a:rPr>
              <a:t>Se </a:t>
            </a:r>
            <a:r>
              <a:rPr sz="2400" dirty="0" err="1" smtClean="0">
                <a:latin typeface="Calibri" pitchFamily="34" charset="0"/>
              </a:rPr>
              <a:t>cubren</a:t>
            </a:r>
            <a:r>
              <a:rPr sz="2400" dirty="0" smtClean="0">
                <a:latin typeface="Calibri" pitchFamily="34" charset="0"/>
              </a:rPr>
              <a:t> </a:t>
            </a:r>
            <a:r>
              <a:rPr sz="2400" dirty="0" err="1" smtClean="0">
                <a:latin typeface="Calibri" pitchFamily="34" charset="0"/>
              </a:rPr>
              <a:t>las</a:t>
            </a:r>
            <a:r>
              <a:rPr sz="2400" dirty="0" smtClean="0">
                <a:latin typeface="Calibri" pitchFamily="34" charset="0"/>
              </a:rPr>
              <a:t> matzot</a:t>
            </a:r>
          </a:p>
          <a:p>
            <a:endParaRPr sz="2400" b="1" u="sng" dirty="0" smtClean="0">
              <a:latin typeface="Calibri" pitchFamily="34" charset="0"/>
            </a:endParaRPr>
          </a:p>
          <a:p>
            <a:endParaRPr sz="2400" b="1" u="sng" dirty="0" smtClean="0">
              <a:latin typeface="Calibri" pitchFamily="34" charset="0"/>
            </a:endParaRPr>
          </a:p>
          <a:p>
            <a:endParaRPr sz="2400" b="1" u="sng" dirty="0" smtClean="0">
              <a:latin typeface="Calibri" pitchFamily="34" charset="0"/>
            </a:endParaRPr>
          </a:p>
          <a:p>
            <a:r>
              <a:rPr sz="2400" b="1" dirty="0" smtClean="0">
                <a:latin typeface="Calibri" pitchFamily="34" charset="0"/>
              </a:rPr>
              <a:t>SEGUNDA COPA DE VINO</a:t>
            </a:r>
          </a:p>
          <a:p>
            <a:r>
              <a:rPr lang="es-CO" sz="2400" dirty="0" smtClean="0">
                <a:latin typeface="Calibri" pitchFamily="34" charset="0"/>
              </a:rPr>
              <a:t>Se vuelve a llenar la copa con el </a:t>
            </a:r>
            <a:r>
              <a:rPr lang="es-CO" sz="2400" dirty="0" smtClean="0">
                <a:latin typeface="Calibri" pitchFamily="34" charset="0"/>
              </a:rPr>
              <a:t>vino </a:t>
            </a:r>
            <a:r>
              <a:rPr lang="es-CO" sz="2400" i="1" dirty="0" smtClean="0">
                <a:latin typeface="Calibri" pitchFamily="34" charset="0"/>
              </a:rPr>
              <a:t>(pero no se bebe a</a:t>
            </a:r>
            <a:r>
              <a:rPr lang="en-US" sz="2400" i="1" dirty="0" err="1" smtClean="0">
                <a:latin typeface="Calibri" pitchFamily="34" charset="0"/>
              </a:rPr>
              <a:t>ún</a:t>
            </a:r>
            <a:r>
              <a:rPr lang="en-US" sz="2400" i="1" dirty="0" smtClean="0">
                <a:latin typeface="Calibri" pitchFamily="34" charset="0"/>
              </a:rPr>
              <a:t>)</a:t>
            </a:r>
            <a:r>
              <a:rPr lang="es-CO" sz="2400" dirty="0" smtClean="0">
                <a:latin typeface="Calibri" pitchFamily="34" charset="0"/>
              </a:rPr>
              <a:t> </a:t>
            </a:r>
            <a:r>
              <a:rPr lang="es-CO" sz="2400" dirty="0" smtClean="0">
                <a:latin typeface="Calibri" pitchFamily="34" charset="0"/>
              </a:rPr>
              <a:t>y el hijo pregunta: </a:t>
            </a:r>
            <a:r>
              <a:rPr lang="es-CO" sz="2400" b="1" dirty="0" smtClean="0">
                <a:latin typeface="Calibri" pitchFamily="34" charset="0"/>
              </a:rPr>
              <a:t>-Ma </a:t>
            </a:r>
            <a:r>
              <a:rPr lang="es-CO" sz="2400" b="1" dirty="0" err="1" smtClean="0">
                <a:latin typeface="Calibri" pitchFamily="34" charset="0"/>
              </a:rPr>
              <a:t>Nishtaná</a:t>
            </a:r>
            <a:r>
              <a:rPr lang="es-CO" sz="2400" b="1" dirty="0" smtClean="0">
                <a:latin typeface="Calibri" pitchFamily="34" charset="0"/>
              </a:rPr>
              <a:t>-</a:t>
            </a:r>
            <a:endParaRPr sz="2400" dirty="0" smtClean="0">
              <a:latin typeface="Calibri" pitchFamily="34" charset="0"/>
            </a:endParaRPr>
          </a:p>
          <a:p>
            <a:endParaRPr sz="2400" dirty="0" smtClean="0">
              <a:latin typeface="Calibri" pitchFamily="34" charset="0"/>
            </a:endParaRPr>
          </a:p>
          <a:p>
            <a:pPr>
              <a:buFont typeface="Arial" charset="0"/>
              <a:buNone/>
            </a:pPr>
            <a:endParaRPr sz="2400" dirty="0" smtClean="0">
              <a:latin typeface="Calibri" pitchFamily="34" charset="0"/>
            </a:endParaRPr>
          </a:p>
        </p:txBody>
      </p:sp>
      <p:pic>
        <p:nvPicPr>
          <p:cNvPr id="20485" name="Picture 2"/>
          <p:cNvPicPr preferRelativeResize="0">
            <a:picLocks noChangeArrowheads="1"/>
          </p:cNvPicPr>
          <p:nvPr/>
        </p:nvPicPr>
        <p:blipFill>
          <a:blip r:embed="rId5" cstate="print"/>
          <a:srcRect/>
          <a:stretch>
            <a:fillRect/>
          </a:stretch>
        </p:blipFill>
        <p:spPr bwMode="auto">
          <a:xfrm>
            <a:off x="5486400" y="1371600"/>
            <a:ext cx="3124200" cy="1752600"/>
          </a:xfrm>
          <a:prstGeom prst="rect">
            <a:avLst/>
          </a:prstGeom>
          <a:solidFill>
            <a:srgbClr val="FFFFFF"/>
          </a:solidFill>
          <a:ln w="9525">
            <a:noFill/>
            <a:miter lim="800000"/>
            <a:headEnd/>
            <a:tailEnd/>
          </a:ln>
        </p:spPr>
      </p:pic>
      <p:pic>
        <p:nvPicPr>
          <p:cNvPr id="20486" name="Picture 3"/>
          <p:cNvPicPr preferRelativeResize="0">
            <a:picLocks noChangeArrowheads="1"/>
          </p:cNvPicPr>
          <p:nvPr/>
        </p:nvPicPr>
        <p:blipFill>
          <a:blip r:embed="rId6" cstate="print"/>
          <a:srcRect/>
          <a:stretch>
            <a:fillRect/>
          </a:stretch>
        </p:blipFill>
        <p:spPr bwMode="auto">
          <a:xfrm>
            <a:off x="5410200" y="40386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15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1508" name="Content Placeholder 2"/>
          <p:cNvSpPr txBox="1">
            <a:spLocks noGrp="1"/>
          </p:cNvSpPr>
          <p:nvPr>
            <p:ph idx="1"/>
          </p:nvPr>
        </p:nvSpPr>
        <p:spPr>
          <a:xfrm>
            <a:off x="838200" y="1676400"/>
            <a:ext cx="6096000" cy="4267200"/>
          </a:xfrm>
        </p:spPr>
        <p:txBody>
          <a:bodyPr/>
          <a:lstStyle/>
          <a:p>
            <a:r>
              <a:rPr lang="es-CO" sz="2400" i="1" dirty="0" smtClean="0">
                <a:latin typeface="Calibri" pitchFamily="34" charset="0"/>
              </a:rPr>
              <a:t>¡Qué diferencia tan grande hay entre esta noche y todas las otras noches! En todas las noches comemos tanto </a:t>
            </a:r>
            <a:r>
              <a:rPr lang="es-CO" sz="2400" i="1" dirty="0" smtClean="0">
                <a:latin typeface="Calibri" pitchFamily="34" charset="0"/>
              </a:rPr>
              <a:t>Jaméts </a:t>
            </a:r>
            <a:r>
              <a:rPr lang="es-CO" sz="2400" i="1" dirty="0" smtClean="0">
                <a:latin typeface="Calibri" pitchFamily="34" charset="0"/>
              </a:rPr>
              <a:t>como Matzá pero esta noche solo Matzá! </a:t>
            </a:r>
            <a:endParaRPr lang="es-CO" sz="2400" i="1" dirty="0" smtClean="0">
              <a:latin typeface="Calibri" pitchFamily="34" charset="0"/>
            </a:endParaRPr>
          </a:p>
          <a:p>
            <a:r>
              <a:rPr lang="es-CO" sz="2400" i="1" dirty="0" smtClean="0">
                <a:latin typeface="Calibri" pitchFamily="34" charset="0"/>
              </a:rPr>
              <a:t>¡Todas </a:t>
            </a:r>
            <a:r>
              <a:rPr lang="es-CO" sz="2400" i="1" dirty="0" smtClean="0">
                <a:latin typeface="Calibri" pitchFamily="34" charset="0"/>
              </a:rPr>
              <a:t>las noches comemos todo tipo de verduras pero esta noche Maror (hierbas amargas}! </a:t>
            </a:r>
            <a:endParaRPr lang="es-CO" sz="2400" i="1" dirty="0" smtClean="0">
              <a:latin typeface="Calibri" pitchFamily="34" charset="0"/>
            </a:endParaRPr>
          </a:p>
          <a:p>
            <a:r>
              <a:rPr lang="es-CO" sz="2400" i="1" dirty="0" smtClean="0">
                <a:latin typeface="Calibri" pitchFamily="34" charset="0"/>
              </a:rPr>
              <a:t>¡</a:t>
            </a:r>
            <a:r>
              <a:rPr lang="es-CO" sz="2400" i="1" dirty="0" smtClean="0">
                <a:latin typeface="Calibri" pitchFamily="34" charset="0"/>
              </a:rPr>
              <a:t>Todas las noches nosotros no sumergimos ningún alimento en agua pero esta noche lo hacemos dos veces! Todos las noches comemos tanto sentados como reclinados pero esta </a:t>
            </a:r>
            <a:r>
              <a:rPr lang="es-CO" sz="2400" i="1" dirty="0" smtClean="0">
                <a:latin typeface="Calibri" pitchFamily="34" charset="0"/>
              </a:rPr>
              <a:t>noche lo hacemos </a:t>
            </a:r>
            <a:r>
              <a:rPr lang="es-CO" sz="2400" i="1" dirty="0" smtClean="0">
                <a:latin typeface="Calibri" pitchFamily="34" charset="0"/>
              </a:rPr>
              <a:t>reclinados</a:t>
            </a:r>
            <a:endParaRPr sz="2400" dirty="0" smtClean="0">
              <a:latin typeface="Calibri" pitchFamily="34" charset="0"/>
            </a:endParaRPr>
          </a:p>
          <a:p>
            <a:endParaRPr sz="2400" dirty="0" smtClean="0">
              <a:latin typeface="Calibri" pitchFamily="34" charset="0"/>
            </a:endParaRPr>
          </a:p>
          <a:p>
            <a:pPr>
              <a:buFont typeface="Arial" charset="0"/>
              <a:buNone/>
            </a:pPr>
            <a:endParaRPr sz="2400" dirty="0" smtClean="0">
              <a:latin typeface="Calibri" pitchFamily="34" charset="0"/>
            </a:endParaRPr>
          </a:p>
        </p:txBody>
      </p:sp>
      <p:pic>
        <p:nvPicPr>
          <p:cNvPr id="21509" name="Picture 3"/>
          <p:cNvPicPr preferRelativeResize="0">
            <a:picLocks noChangeArrowheads="1"/>
          </p:cNvPicPr>
          <p:nvPr/>
        </p:nvPicPr>
        <p:blipFill>
          <a:blip r:embed="rId4"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253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6" name="Picture 2"/>
          <p:cNvPicPr preferRelativeResize="0">
            <a:picLocks noChangeArrowheads="1"/>
          </p:cNvPicPr>
          <p:nvPr/>
        </p:nvPicPr>
        <p:blipFill>
          <a:blip r:embed="rId4" cstate="print"/>
          <a:srcRect/>
          <a:stretch>
            <a:fillRect/>
          </a:stretch>
        </p:blipFill>
        <p:spPr bwMode="auto">
          <a:xfrm>
            <a:off x="5791200" y="2209800"/>
            <a:ext cx="3352800" cy="1676400"/>
          </a:xfrm>
          <a:prstGeom prst="rect">
            <a:avLst/>
          </a:prstGeom>
          <a:solidFill>
            <a:srgbClr val="FFFFFF"/>
          </a:solidFill>
          <a:ln w="9525">
            <a:noFill/>
            <a:miter lim="800000"/>
            <a:headEnd/>
            <a:tailEnd/>
          </a:ln>
        </p:spPr>
      </p:pic>
      <p:sp>
        <p:nvSpPr>
          <p:cNvPr id="22532" name="Content Placeholder 2"/>
          <p:cNvSpPr txBox="1">
            <a:spLocks noGrp="1"/>
          </p:cNvSpPr>
          <p:nvPr>
            <p:ph idx="1"/>
          </p:nvPr>
        </p:nvSpPr>
        <p:spPr>
          <a:xfrm>
            <a:off x="533400" y="1447800"/>
            <a:ext cx="5791200" cy="4648200"/>
          </a:xfrm>
        </p:spPr>
        <p:txBody>
          <a:bodyPr/>
          <a:lstStyle/>
          <a:p>
            <a:r>
              <a:rPr lang="es-CO" sz="2400" b="1" dirty="0" smtClean="0">
                <a:latin typeface="Calibri" pitchFamily="34" charset="0"/>
              </a:rPr>
              <a:t>Se descubren las Matzot</a:t>
            </a:r>
            <a:endParaRPr lang="es-CO" sz="2400" dirty="0" smtClean="0">
              <a:latin typeface="Calibri" pitchFamily="34" charset="0"/>
            </a:endParaRPr>
          </a:p>
          <a:p>
            <a:r>
              <a:rPr lang="es-CO" sz="2200" i="1" dirty="0" smtClean="0">
                <a:latin typeface="Calibri" pitchFamily="34" charset="0"/>
              </a:rPr>
              <a:t>Nosotros fuimos esclavos del Faraón en Egipto, y nos sacó Adonai, nuestro Dios, de allí con mano fuerte y brazo extendido. Y si el Santo, bendito es  El, no hubiera sacado a nuestros antepasados de Egipto, nosotros, nuestros hijos y los hijos de nuestros hijos, todavía  estaríamos esclavizados al  Faraón en Egipto. Y aunque todos nosotros fuéramos sabios, inteligentes, eruditos y conocedores de la Tora, tenemos la obligación de relatar sobre la salida de Egipto. Y todo el que se extiende en el relato de la salida de Egipto es alabado-</a:t>
            </a:r>
            <a:endParaRPr sz="22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3557" name="Content Placeholder 2"/>
          <p:cNvSpPr txBox="1">
            <a:spLocks noGrp="1"/>
          </p:cNvSpPr>
          <p:nvPr>
            <p:ph idx="1"/>
          </p:nvPr>
        </p:nvSpPr>
        <p:spPr>
          <a:xfrm>
            <a:off x="838200" y="1447800"/>
            <a:ext cx="7543800" cy="4648200"/>
          </a:xfrm>
        </p:spPr>
        <p:txBody>
          <a:bodyPr/>
          <a:lstStyle/>
          <a:p>
            <a:r>
              <a:rPr lang="es-CO" sz="1900" b="1" dirty="0" smtClean="0">
                <a:latin typeface="Calibri" pitchFamily="34" charset="0"/>
              </a:rPr>
              <a:t>Se prosigue con relatos Talmúdicos….</a:t>
            </a:r>
          </a:p>
          <a:p>
            <a:r>
              <a:rPr lang="es-ES" sz="2400" i="1" dirty="0" smtClean="0">
                <a:latin typeface="Calibri" pitchFamily="34" charset="0"/>
              </a:rPr>
              <a:t>Sucedió una vez [en Pésaj] que el rabino Eliezer, el rabino Yehoshúa, el rabino Elazar ben Azaría, el rabino Akiva y el rabino Tarfón estaban reclinados en Bnei Barak y estaban contando la historia del éxodo de Egipto toda la noche, hasta que sus estudiantes vinieron y dijeron ellos, "La hora de [recitar] el Shemá de la mañana ha llegado".</a:t>
            </a:r>
          </a:p>
          <a:p>
            <a:r>
              <a:rPr lang="es-ES" sz="2400" i="1" dirty="0" smtClean="0">
                <a:latin typeface="Calibri" pitchFamily="34" charset="0"/>
              </a:rPr>
              <a:t>2) Rabí Elazar ben Azaría dijo: "He aquí que soy como un hombre de setenta años y no he merecido [para entender por qué] el éxodo de Egipto se debe decir en la noche hasta que Ben </a:t>
            </a:r>
            <a:r>
              <a:rPr lang="es-ES" sz="2400" i="1" dirty="0" err="1" smtClean="0">
                <a:latin typeface="Calibri" pitchFamily="34" charset="0"/>
              </a:rPr>
              <a:t>Zoma</a:t>
            </a:r>
            <a:r>
              <a:rPr lang="es-ES" sz="2400" i="1" dirty="0" smtClean="0">
                <a:latin typeface="Calibri" pitchFamily="34" charset="0"/>
              </a:rPr>
              <a:t> lo explique, como se dice </a:t>
            </a:r>
            <a:r>
              <a:rPr lang="es-ES" sz="1800" dirty="0" smtClean="0">
                <a:latin typeface="Calibri" pitchFamily="34" charset="0"/>
              </a:rPr>
              <a:t>(Deuteronomio 16 : 3), </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3557" name="Content Placeholder 2"/>
          <p:cNvSpPr txBox="1">
            <a:spLocks noGrp="1"/>
          </p:cNvSpPr>
          <p:nvPr>
            <p:ph idx="1"/>
          </p:nvPr>
        </p:nvSpPr>
        <p:spPr>
          <a:xfrm>
            <a:off x="838200" y="1447800"/>
            <a:ext cx="7543800" cy="4648200"/>
          </a:xfrm>
        </p:spPr>
        <p:txBody>
          <a:bodyPr/>
          <a:lstStyle/>
          <a:p>
            <a:r>
              <a:rPr lang="es-ES" sz="1800" dirty="0" smtClean="0">
                <a:latin typeface="Calibri" pitchFamily="34" charset="0"/>
              </a:rPr>
              <a:t>(Deuteronomio 16 : 3), </a:t>
            </a:r>
            <a:r>
              <a:rPr lang="es-ES" sz="2400" i="1" dirty="0" smtClean="0">
                <a:latin typeface="Calibri" pitchFamily="34" charset="0"/>
              </a:rPr>
              <a:t>'para que recuerdes el día de tu salida de la tierra de Egipto todos los días de tu vida'; "los días de tu vida" [indica que el recuerdo se invoca durante] los días, 'todos los días de tu vida' [indica que el recuerdo se invoca también durante] las noches ". </a:t>
            </a:r>
          </a:p>
          <a:p>
            <a:r>
              <a:rPr lang="es-ES" sz="2400" i="1" dirty="0" smtClean="0">
                <a:latin typeface="Calibri" pitchFamily="34" charset="0"/>
              </a:rPr>
              <a:t>Pero los Sabios dicen: "'los días de tu vida' [indica que el recuerdo se invoca en] este mundo, 'todos los días de tu vida' [indica que el recuerdo se invoca también en] el otro mundo". </a:t>
            </a:r>
            <a:r>
              <a:rPr lang="es-ES" sz="2400" b="1" i="1" dirty="0" smtClean="0">
                <a:latin typeface="Calibri" pitchFamily="34" charset="0"/>
              </a:rPr>
              <a:t>Baruj </a:t>
            </a:r>
            <a:r>
              <a:rPr lang="es-ES" sz="2400" b="1" i="1" dirty="0" err="1" smtClean="0">
                <a:latin typeface="Calibri" pitchFamily="34" charset="0"/>
              </a:rPr>
              <a:t>hamakom</a:t>
            </a:r>
            <a:r>
              <a:rPr lang="es-ES" sz="2400" b="1" i="1" dirty="0" smtClean="0">
                <a:latin typeface="Calibri" pitchFamily="34" charset="0"/>
              </a:rPr>
              <a:t> </a:t>
            </a:r>
            <a:r>
              <a:rPr lang="es-ES" sz="2400" b="1" i="1" dirty="0" err="1" smtClean="0">
                <a:latin typeface="Calibri" pitchFamily="34" charset="0"/>
              </a:rPr>
              <a:t>baruj</a:t>
            </a:r>
            <a:r>
              <a:rPr lang="es-ES" sz="2400" b="1" i="1" dirty="0" smtClean="0">
                <a:latin typeface="Calibri" pitchFamily="34" charset="0"/>
              </a:rPr>
              <a:t> </a:t>
            </a:r>
            <a:r>
              <a:rPr lang="es-ES" sz="2400" b="1" i="1" dirty="0" err="1" smtClean="0">
                <a:latin typeface="Calibri" pitchFamily="34" charset="0"/>
              </a:rPr>
              <a:t>hu</a:t>
            </a:r>
            <a:r>
              <a:rPr lang="es-ES" sz="2400" b="1" i="1" dirty="0" smtClean="0">
                <a:latin typeface="Calibri" pitchFamily="34" charset="0"/>
              </a:rPr>
              <a:t>; </a:t>
            </a:r>
            <a:r>
              <a:rPr lang="es-ES" sz="2400" b="1" i="1" dirty="0" err="1" smtClean="0">
                <a:latin typeface="Calibri" pitchFamily="34" charset="0"/>
              </a:rPr>
              <a:t>baruj</a:t>
            </a:r>
            <a:r>
              <a:rPr lang="es-ES" sz="2400" b="1" i="1" dirty="0" smtClean="0">
                <a:latin typeface="Calibri" pitchFamily="34" charset="0"/>
              </a:rPr>
              <a:t> </a:t>
            </a:r>
            <a:r>
              <a:rPr lang="es-ES" sz="2400" b="1" i="1" dirty="0" err="1" smtClean="0">
                <a:latin typeface="Calibri" pitchFamily="34" charset="0"/>
              </a:rPr>
              <a:t>shenatan</a:t>
            </a:r>
            <a:r>
              <a:rPr lang="es-ES" sz="2400" b="1" i="1" dirty="0" smtClean="0">
                <a:latin typeface="Calibri" pitchFamily="34" charset="0"/>
              </a:rPr>
              <a:t> Torá </a:t>
            </a:r>
            <a:r>
              <a:rPr lang="es-ES" sz="2400" b="1" i="1" dirty="0" err="1" smtClean="0">
                <a:latin typeface="Calibri" pitchFamily="34" charset="0"/>
              </a:rPr>
              <a:t>lemmó</a:t>
            </a:r>
            <a:r>
              <a:rPr lang="es-ES" sz="2400" b="1" i="1" dirty="0" smtClean="0">
                <a:latin typeface="Calibri" pitchFamily="34" charset="0"/>
              </a:rPr>
              <a:t> Israel </a:t>
            </a:r>
            <a:r>
              <a:rPr lang="es-ES" sz="2400" b="1" i="1" dirty="0" err="1" smtClean="0">
                <a:latin typeface="Calibri" pitchFamily="34" charset="0"/>
              </a:rPr>
              <a:t>baruj</a:t>
            </a:r>
            <a:r>
              <a:rPr lang="es-ES" sz="2400" b="1" i="1" dirty="0" smtClean="0">
                <a:latin typeface="Calibri" pitchFamily="34" charset="0"/>
              </a:rPr>
              <a:t> </a:t>
            </a:r>
            <a:r>
              <a:rPr lang="es-ES" sz="2400" b="1" i="1" dirty="0" err="1" smtClean="0">
                <a:latin typeface="Calibri" pitchFamily="34" charset="0"/>
              </a:rPr>
              <a:t>hu</a:t>
            </a:r>
            <a:r>
              <a:rPr lang="es-ES" sz="2400" b="1" i="1" dirty="0" smtClean="0">
                <a:latin typeface="Calibri" pitchFamily="34" charset="0"/>
              </a:rPr>
              <a:t>.</a:t>
            </a:r>
            <a:endParaRPr lang="es-ES" sz="2400" dirty="0" smtClean="0">
              <a:latin typeface="Calibri" pitchFamily="34" charset="0"/>
            </a:endParaRPr>
          </a:p>
          <a:p>
            <a:r>
              <a:rPr lang="es-ES" sz="2400" i="1" dirty="0" smtClean="0">
                <a:latin typeface="Calibri" pitchFamily="34" charset="0"/>
              </a:rPr>
              <a:t>Bendito es Dios, Bendito es El. Bendito es Quien entregó la Toráh a Su Pueblo Israel. Bendito es El. </a:t>
            </a:r>
            <a:endParaRPr lang="es-ES" sz="2400" dirty="0" smtClean="0">
              <a:latin typeface="Calibri" pitchFamily="34" charset="0"/>
            </a:endParaRPr>
          </a:p>
          <a:p>
            <a:pPr>
              <a:buNone/>
            </a:pPr>
            <a:endParaRPr lang="es-CO" sz="24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355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3557" name="Content Placeholder 2"/>
          <p:cNvSpPr txBox="1">
            <a:spLocks noGrp="1"/>
          </p:cNvSpPr>
          <p:nvPr>
            <p:ph idx="1"/>
          </p:nvPr>
        </p:nvSpPr>
        <p:spPr>
          <a:xfrm>
            <a:off x="838200" y="1447800"/>
            <a:ext cx="7543800" cy="4648200"/>
          </a:xfrm>
        </p:spPr>
        <p:txBody>
          <a:bodyPr/>
          <a:lstStyle/>
          <a:p>
            <a:r>
              <a:rPr lang="es-CO" sz="2800" i="1" dirty="0" smtClean="0">
                <a:latin typeface="Calibri" pitchFamily="34" charset="0"/>
              </a:rPr>
              <a:t>Con respecto a cuatro hijos habló  la Torá: uno sabio, uno malvado, uno simple y uno que no sabe preguntar.</a:t>
            </a:r>
          </a:p>
          <a:p>
            <a:r>
              <a:rPr lang="es-CO" sz="2800" i="1" dirty="0" smtClean="0">
                <a:latin typeface="Calibri" pitchFamily="34" charset="0"/>
              </a:rPr>
              <a:t> </a:t>
            </a:r>
            <a:r>
              <a:rPr lang="es-CO" sz="2800" b="1" i="1" dirty="0" smtClean="0">
                <a:latin typeface="Calibri" pitchFamily="34" charset="0"/>
              </a:rPr>
              <a:t>- El sabio </a:t>
            </a:r>
            <a:r>
              <a:rPr lang="es-CO" sz="2800" i="1" dirty="0" smtClean="0">
                <a:latin typeface="Calibri" pitchFamily="34" charset="0"/>
              </a:rPr>
              <a:t>qué es lo que dice? ¿Qué son estos testimonios y leyes y reglas que les ordenó  Adonai, nuestro Dios, a ustedes? </a:t>
            </a:r>
            <a:r>
              <a:rPr sz="1800" dirty="0" smtClean="0">
                <a:latin typeface="Calibri" pitchFamily="34" charset="0"/>
              </a:rPr>
              <a:t>(Devarim 6:20). </a:t>
            </a:r>
            <a:endParaRPr sz="2800" dirty="0" smtClean="0">
              <a:latin typeface="Calibri" pitchFamily="34" charset="0"/>
            </a:endParaRPr>
          </a:p>
          <a:p>
            <a:r>
              <a:rPr lang="es-CO" sz="2800" i="1" dirty="0" smtClean="0">
                <a:latin typeface="Calibri" pitchFamily="34" charset="0"/>
              </a:rPr>
              <a:t>Entonces tu  también le dirás las leyes de Pésaj: no se debe comer después del sacrificio de Pésaj ningún alimento.</a:t>
            </a:r>
            <a:endParaRPr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457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4580" name="Content Placeholder 2"/>
          <p:cNvSpPr txBox="1">
            <a:spLocks noGrp="1"/>
          </p:cNvSpPr>
          <p:nvPr>
            <p:ph idx="1"/>
          </p:nvPr>
        </p:nvSpPr>
        <p:spPr>
          <a:xfrm>
            <a:off x="838200" y="1447800"/>
            <a:ext cx="7467600" cy="4648200"/>
          </a:xfrm>
        </p:spPr>
        <p:txBody>
          <a:bodyPr/>
          <a:lstStyle/>
          <a:p>
            <a:r>
              <a:rPr lang="es-CO" sz="3000" i="1" dirty="0" smtClean="0">
                <a:latin typeface="Calibri" pitchFamily="34" charset="0"/>
              </a:rPr>
              <a:t>- </a:t>
            </a:r>
            <a:r>
              <a:rPr lang="es-CO" sz="3000" b="1" i="1" dirty="0" smtClean="0">
                <a:latin typeface="Calibri" pitchFamily="34" charset="0"/>
              </a:rPr>
              <a:t>El malvado </a:t>
            </a:r>
            <a:r>
              <a:rPr lang="es-CO" sz="3000" i="1" dirty="0" smtClean="0">
                <a:latin typeface="Calibri" pitchFamily="34" charset="0"/>
              </a:rPr>
              <a:t>qué es lo que dice?: ¿Qué es todo este ritual para ustedes? Para ustedes  y no para él. Y por cuanto que se excluyó  de la comunidad negó lo principal. Entonces tu también muévele los dientes y dile:  Por esto, es que Dios hizo por mí, cuando salí de Egipto  </a:t>
            </a:r>
            <a:r>
              <a:rPr lang="es-CO" sz="1800" dirty="0" smtClean="0">
                <a:latin typeface="Calibri" pitchFamily="34" charset="0"/>
              </a:rPr>
              <a:t>(Shemot 13:8). </a:t>
            </a:r>
            <a:r>
              <a:rPr lang="es-CO" sz="3000" i="1" dirty="0" smtClean="0">
                <a:latin typeface="Calibri" pitchFamily="34" charset="0"/>
              </a:rPr>
              <a:t>Por mí  y no por él. Si hubiera estado allí no hubiese sido redimido.</a:t>
            </a:r>
            <a:endParaRPr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457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4580" name="Content Placeholder 2"/>
          <p:cNvSpPr txBox="1">
            <a:spLocks noGrp="1"/>
          </p:cNvSpPr>
          <p:nvPr>
            <p:ph idx="1"/>
          </p:nvPr>
        </p:nvSpPr>
        <p:spPr>
          <a:xfrm>
            <a:off x="838200" y="1447800"/>
            <a:ext cx="7467600" cy="4648200"/>
          </a:xfrm>
        </p:spPr>
        <p:txBody>
          <a:bodyPr/>
          <a:lstStyle/>
          <a:p>
            <a:r>
              <a:rPr lang="es-CO" sz="3000" i="1" dirty="0" smtClean="0">
                <a:latin typeface="Calibri" pitchFamily="34" charset="0"/>
              </a:rPr>
              <a:t>- </a:t>
            </a:r>
            <a:r>
              <a:rPr lang="es-CO" sz="3000" b="1" i="1" dirty="0" smtClean="0">
                <a:latin typeface="Calibri" pitchFamily="34" charset="0"/>
              </a:rPr>
              <a:t>El simple </a:t>
            </a:r>
            <a:r>
              <a:rPr lang="es-CO" sz="3000" i="1" dirty="0" smtClean="0">
                <a:latin typeface="Calibri" pitchFamily="34" charset="0"/>
              </a:rPr>
              <a:t>qué es lo que dice?: Qué es esto? </a:t>
            </a:r>
            <a:r>
              <a:rPr sz="1800" dirty="0" smtClean="0">
                <a:latin typeface="Calibri" pitchFamily="34" charset="0"/>
              </a:rPr>
              <a:t>(Shemot 13:14). </a:t>
            </a:r>
            <a:r>
              <a:rPr lang="es-CO" sz="3000" i="1" dirty="0" smtClean="0">
                <a:latin typeface="Calibri" pitchFamily="34" charset="0"/>
              </a:rPr>
              <a:t>Y tú le dirás: Con mano fuerte nos sacó Dios de Egipto, de una casa de esclavitud </a:t>
            </a:r>
            <a:r>
              <a:rPr lang="es-CO" sz="1800" dirty="0" smtClean="0">
                <a:latin typeface="Calibri" pitchFamily="34" charset="0"/>
              </a:rPr>
              <a:t>(Shemot 13:14).</a:t>
            </a:r>
            <a:endParaRPr sz="3000" dirty="0" smtClean="0">
              <a:latin typeface="Calibri" pitchFamily="34" charset="0"/>
            </a:endParaRPr>
          </a:p>
          <a:p>
            <a:r>
              <a:rPr lang="es-CO" sz="3000" b="1" i="1" dirty="0" smtClean="0">
                <a:latin typeface="Calibri" pitchFamily="34" charset="0"/>
              </a:rPr>
              <a:t>- Y al que no sabe preguntar</a:t>
            </a:r>
            <a:r>
              <a:rPr lang="es-CO" sz="3000" i="1" dirty="0" smtClean="0">
                <a:latin typeface="Calibri" pitchFamily="34" charset="0"/>
              </a:rPr>
              <a:t>, tú lo motivarás. Como está escrito: Y le relatarás a tu hijo en ese día diciendo: Esa causa de lo que hizo conmigo el Eterno, cuando Salí  de Egipto. </a:t>
            </a:r>
            <a:r>
              <a:rPr lang="es-CO" sz="1800" dirty="0" smtClean="0">
                <a:latin typeface="Calibri" pitchFamily="34" charset="0"/>
              </a:rPr>
              <a:t>(Shemot 13:8).</a:t>
            </a:r>
            <a:endParaRPr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560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5604" name="Content Placeholder 2"/>
          <p:cNvSpPr txBox="1">
            <a:spLocks noGrp="1"/>
          </p:cNvSpPr>
          <p:nvPr>
            <p:ph idx="1"/>
          </p:nvPr>
        </p:nvSpPr>
        <p:spPr>
          <a:xfrm>
            <a:off x="838200" y="1447800"/>
            <a:ext cx="7467600" cy="4648200"/>
          </a:xfrm>
        </p:spPr>
        <p:txBody>
          <a:bodyPr/>
          <a:lstStyle/>
          <a:p>
            <a:r>
              <a:rPr lang="es-CO" sz="3000" i="1" dirty="0" smtClean="0">
                <a:latin typeface="Calibri" pitchFamily="34" charset="0"/>
              </a:rPr>
              <a:t>-¿Puede ser [que se lo pueda relatar al hijo] desde Rosh Jódesh (del mes de Nisán)? </a:t>
            </a:r>
            <a:endParaRPr lang="es-CO" sz="3000" i="1" dirty="0" smtClean="0">
              <a:latin typeface="Calibri" pitchFamily="34" charset="0"/>
            </a:endParaRPr>
          </a:p>
          <a:p>
            <a:r>
              <a:rPr lang="es-CO" sz="3000" i="1" dirty="0" smtClean="0">
                <a:latin typeface="Calibri" pitchFamily="34" charset="0"/>
              </a:rPr>
              <a:t>Dice</a:t>
            </a:r>
            <a:r>
              <a:rPr lang="es-CO" sz="3000" i="1" dirty="0" smtClean="0">
                <a:latin typeface="Calibri" pitchFamily="34" charset="0"/>
              </a:rPr>
              <a:t>: En ese día.  </a:t>
            </a:r>
            <a:r>
              <a:rPr lang="es-CO" sz="1800" dirty="0" smtClean="0">
                <a:latin typeface="Calibri" pitchFamily="34" charset="0"/>
              </a:rPr>
              <a:t>(Shemot 13:8). </a:t>
            </a:r>
            <a:endParaRPr lang="es-CO" sz="3000" dirty="0" smtClean="0">
              <a:latin typeface="Calibri" pitchFamily="34" charset="0"/>
            </a:endParaRPr>
          </a:p>
          <a:p>
            <a:r>
              <a:rPr lang="es-CO" sz="3000" i="1" dirty="0" smtClean="0">
                <a:latin typeface="Calibri" pitchFamily="34" charset="0"/>
              </a:rPr>
              <a:t>¿</a:t>
            </a:r>
            <a:r>
              <a:rPr lang="es-CO" sz="3000" i="1" dirty="0" smtClean="0">
                <a:latin typeface="Calibri" pitchFamily="34" charset="0"/>
              </a:rPr>
              <a:t>Si tiene que ser en ese día, puede ser antes de la puesta del sol? </a:t>
            </a:r>
            <a:endParaRPr lang="es-CO" sz="3000" i="1" dirty="0" smtClean="0">
              <a:latin typeface="Calibri" pitchFamily="34" charset="0"/>
            </a:endParaRPr>
          </a:p>
          <a:p>
            <a:r>
              <a:rPr lang="es-CO" sz="3000" i="1" dirty="0" smtClean="0">
                <a:latin typeface="Calibri" pitchFamily="34" charset="0"/>
              </a:rPr>
              <a:t>Dice</a:t>
            </a:r>
            <a:r>
              <a:rPr lang="es-CO" sz="3000" i="1" dirty="0" smtClean="0">
                <a:latin typeface="Calibri" pitchFamily="34" charset="0"/>
              </a:rPr>
              <a:t>: Por esto </a:t>
            </a:r>
            <a:r>
              <a:rPr lang="es-CO" sz="1800" dirty="0" smtClean="0">
                <a:latin typeface="Calibri" pitchFamily="34" charset="0"/>
              </a:rPr>
              <a:t>(Shemot 13:8), </a:t>
            </a:r>
            <a:r>
              <a:rPr lang="es-CO" sz="3000" i="1" dirty="0" smtClean="0">
                <a:latin typeface="Calibri" pitchFamily="34" charset="0"/>
              </a:rPr>
              <a:t>solo lo podrás relatar cuando la Matzá y el Maror estén delante tuyo [y las puedas señalar, es decir, en la noche del Séder].</a:t>
            </a:r>
            <a:endParaRPr sz="3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560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5604" name="Content Placeholder 2"/>
          <p:cNvSpPr txBox="1">
            <a:spLocks noGrp="1"/>
          </p:cNvSpPr>
          <p:nvPr>
            <p:ph idx="1"/>
          </p:nvPr>
        </p:nvSpPr>
        <p:spPr>
          <a:xfrm>
            <a:off x="838200" y="1447800"/>
            <a:ext cx="7467600" cy="4648200"/>
          </a:xfrm>
        </p:spPr>
        <p:txBody>
          <a:bodyPr/>
          <a:lstStyle/>
          <a:p>
            <a:r>
              <a:rPr lang="es-CO" i="1" dirty="0" smtClean="0">
                <a:latin typeface="Calibri" pitchFamily="34" charset="0"/>
              </a:rPr>
              <a:t>- Nuestros antepasados eran idólatras al comienzo pero ahora Dios nos ha acercado a Su servicio, como está escrito: Y dijo Yehoshúa a todo el pueblo: Así dijo Adonai, el Dios de Israel: del otro lado del río (Éufrates) moraban vuestros antepasados desde siempre, Téraj, el padre de Abraham y el padre de Najor, y servían a otros dioses.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662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6628" name="Content Placeholder 2"/>
          <p:cNvSpPr txBox="1">
            <a:spLocks noGrp="1"/>
          </p:cNvSpPr>
          <p:nvPr>
            <p:ph idx="1"/>
          </p:nvPr>
        </p:nvSpPr>
        <p:spPr>
          <a:xfrm>
            <a:off x="838200" y="1447800"/>
            <a:ext cx="7391400" cy="4724400"/>
          </a:xfrm>
        </p:spPr>
        <p:txBody>
          <a:bodyPr/>
          <a:lstStyle/>
          <a:p>
            <a:r>
              <a:rPr lang="es-CO" sz="2800" i="1" dirty="0" smtClean="0">
                <a:latin typeface="Calibri" pitchFamily="34" charset="0"/>
              </a:rPr>
              <a:t>Mas lo llevé a vuestro patriarca, a Abraham al otro lado del rio, y Io conduje a él por toda la tierra de Canaán, e incrementé su descendencia, y le di a Itzjak. Y a Itzjak le di a </a:t>
            </a:r>
            <a:r>
              <a:rPr lang="es-CO" sz="2800" i="1" dirty="0" smtClean="0">
                <a:latin typeface="Calibri" pitchFamily="34" charset="0"/>
              </a:rPr>
              <a:t>Yacob </a:t>
            </a:r>
            <a:r>
              <a:rPr lang="es-CO" sz="2800" i="1" dirty="0" smtClean="0">
                <a:latin typeface="Calibri" pitchFamily="34" charset="0"/>
              </a:rPr>
              <a:t>y a Esav, y le di a Esav el monte de Seir para heredarlo, mientras que </a:t>
            </a:r>
            <a:r>
              <a:rPr lang="es-CO" sz="2800" i="1" dirty="0" smtClean="0">
                <a:latin typeface="Calibri" pitchFamily="34" charset="0"/>
              </a:rPr>
              <a:t>Yacob </a:t>
            </a:r>
            <a:r>
              <a:rPr lang="es-CO" sz="2800" i="1" dirty="0" smtClean="0">
                <a:latin typeface="Calibri" pitchFamily="34" charset="0"/>
              </a:rPr>
              <a:t>y sus hijos descendieron a Egipto. </a:t>
            </a:r>
            <a:r>
              <a:rPr lang="es-CO" sz="1800" dirty="0" smtClean="0">
                <a:latin typeface="Calibri" pitchFamily="34" charset="0"/>
              </a:rPr>
              <a:t>(Yehoshúa -Josué- 24:2-4).</a:t>
            </a:r>
            <a:endParaRPr lang="es-CO" sz="2800" dirty="0" smtClean="0">
              <a:latin typeface="Calibri" pitchFamily="34" charset="0"/>
            </a:endParaRPr>
          </a:p>
          <a:p>
            <a:r>
              <a:rPr lang="es-CO" sz="2800" i="1" dirty="0" smtClean="0">
                <a:latin typeface="Calibri" pitchFamily="34" charset="0"/>
              </a:rPr>
              <a:t> - Bendito es Quien cumple Su promesa con Israel, bendito es Él. </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662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6628" name="Content Placeholder 2"/>
          <p:cNvSpPr txBox="1">
            <a:spLocks noGrp="1"/>
          </p:cNvSpPr>
          <p:nvPr>
            <p:ph idx="1"/>
          </p:nvPr>
        </p:nvSpPr>
        <p:spPr>
          <a:xfrm>
            <a:off x="838200" y="1447800"/>
            <a:ext cx="7391400" cy="4724400"/>
          </a:xfrm>
        </p:spPr>
        <p:txBody>
          <a:bodyPr/>
          <a:lstStyle/>
          <a:p>
            <a:r>
              <a:rPr lang="es-CO" sz="2800" i="1" dirty="0" smtClean="0">
                <a:latin typeface="Calibri" pitchFamily="34" charset="0"/>
              </a:rPr>
              <a:t>Pues el Santo, bendito es Él, calculó el final de nuestra esclavitud, para hacer lo que le había dicho a Abraham Avinu en el Berit ben jabetarim (Pacto entre las partes), como está escrito: Y le dijo a Abraham:  </a:t>
            </a:r>
          </a:p>
          <a:p>
            <a:r>
              <a:rPr lang="es-CO" sz="2800" i="1" dirty="0" smtClean="0">
                <a:latin typeface="Calibri" pitchFamily="34" charset="0"/>
              </a:rPr>
              <a:t>Saber, habrás de saber que extranjera será tu descendencia en una tierra ajena y los esclavizarán y los oprimirán cuatrocientos años. Y también al pueblo que servirán, juzgo Yo, y luego saldrán con gran riqueza</a:t>
            </a:r>
            <a:r>
              <a:rPr lang="es-CO" sz="2800" dirty="0" smtClean="0">
                <a:latin typeface="Calibri" pitchFamily="34" charset="0"/>
              </a:rPr>
              <a:t>.</a:t>
            </a:r>
            <a:r>
              <a:rPr lang="es-CO" sz="1800" dirty="0" smtClean="0">
                <a:latin typeface="Calibri" pitchFamily="34" charset="0"/>
              </a:rPr>
              <a:t> (Génesis- 15: 13-14).</a:t>
            </a:r>
            <a:endParaRPr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765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7652" name="Content Placeholder 2"/>
          <p:cNvSpPr txBox="1">
            <a:spLocks noGrp="1"/>
          </p:cNvSpPr>
          <p:nvPr>
            <p:ph idx="1"/>
          </p:nvPr>
        </p:nvSpPr>
        <p:spPr>
          <a:xfrm>
            <a:off x="838200" y="1447800"/>
            <a:ext cx="6400800" cy="4724400"/>
          </a:xfrm>
        </p:spPr>
        <p:txBody>
          <a:bodyPr/>
          <a:lstStyle/>
          <a:p>
            <a:r>
              <a:rPr lang="es-CO" sz="2400" b="1" dirty="0" smtClean="0">
                <a:latin typeface="Calibri" pitchFamily="34" charset="0"/>
              </a:rPr>
              <a:t>Se cubren las matzot, se levanta la copa y se dice:</a:t>
            </a:r>
          </a:p>
          <a:p>
            <a:r>
              <a:rPr lang="es-CO" sz="2400" i="1" dirty="0" smtClean="0">
                <a:latin typeface="Calibri" pitchFamily="34" charset="0"/>
              </a:rPr>
              <a:t>- Y la promesa (del pacto entre las partes) fue la que mantuvo a nuestros antepasados y a nosotros, pues no sólo uno fue quién se levantó contra nosotros para exterminamos, sino que con cada generación se levantan contra nosotros para aniquilarnos, más el Santo - bendito es Él, nos salva de sus manos.</a:t>
            </a:r>
            <a:endParaRPr sz="2400" dirty="0" smtClean="0">
              <a:latin typeface="Calibri" pitchFamily="34" charset="0"/>
            </a:endParaRPr>
          </a:p>
          <a:p>
            <a:r>
              <a:rPr lang="es-CO" sz="2400" i="1" dirty="0" smtClean="0">
                <a:latin typeface="Calibri" pitchFamily="34" charset="0"/>
              </a:rPr>
              <a:t> </a:t>
            </a:r>
            <a:endParaRPr sz="2400" dirty="0" smtClean="0">
              <a:latin typeface="Calibri" pitchFamily="34" charset="0"/>
            </a:endParaRPr>
          </a:p>
          <a:p>
            <a:r>
              <a:rPr lang="es-CO" sz="2400" b="1" dirty="0" smtClean="0">
                <a:latin typeface="Calibri" pitchFamily="34" charset="0"/>
              </a:rPr>
              <a:t> Se coloca la copa sobre la mesa, se descubren las matzot y se dice:</a:t>
            </a:r>
            <a:endParaRPr sz="2400" dirty="0" smtClean="0">
              <a:latin typeface="Calibri" pitchFamily="34" charset="0"/>
            </a:endParaRPr>
          </a:p>
          <a:p>
            <a:endParaRPr sz="2000" dirty="0" smtClean="0">
              <a:latin typeface="Calibri" pitchFamily="34" charset="0"/>
            </a:endParaRPr>
          </a:p>
        </p:txBody>
      </p:sp>
      <p:pic>
        <p:nvPicPr>
          <p:cNvPr id="27653" name="Picture 2"/>
          <p:cNvPicPr preferRelativeResize="0">
            <a:picLocks noChangeArrowheads="1"/>
          </p:cNvPicPr>
          <p:nvPr/>
        </p:nvPicPr>
        <p:blipFill>
          <a:blip r:embed="rId4" cstate="print"/>
          <a:srcRect/>
          <a:stretch>
            <a:fillRect/>
          </a:stretch>
        </p:blipFill>
        <p:spPr bwMode="auto">
          <a:xfrm>
            <a:off x="7391400" y="1524000"/>
            <a:ext cx="1336675" cy="1119188"/>
          </a:xfrm>
          <a:prstGeom prst="rect">
            <a:avLst/>
          </a:prstGeom>
          <a:solidFill>
            <a:srgbClr val="FFFFFF"/>
          </a:solidFill>
          <a:ln w="9525">
            <a:noFill/>
            <a:miter lim="800000"/>
            <a:headEnd/>
            <a:tailEnd/>
          </a:ln>
        </p:spPr>
      </p:pic>
      <p:pic>
        <p:nvPicPr>
          <p:cNvPr id="27654" name="Picture 3"/>
          <p:cNvPicPr preferRelativeResize="0">
            <a:picLocks noChangeArrowheads="1"/>
          </p:cNvPicPr>
          <p:nvPr/>
        </p:nvPicPr>
        <p:blipFill>
          <a:blip r:embed="rId5" cstate="print"/>
          <a:srcRect/>
          <a:stretch>
            <a:fillRect/>
          </a:stretch>
        </p:blipFill>
        <p:spPr bwMode="auto">
          <a:xfrm>
            <a:off x="7467600" y="2743200"/>
            <a:ext cx="1143000" cy="1905000"/>
          </a:xfrm>
          <a:prstGeom prst="rect">
            <a:avLst/>
          </a:prstGeom>
          <a:solidFill>
            <a:srgbClr val="FFFFFF"/>
          </a:solidFill>
          <a:ln w="9525">
            <a:noFill/>
            <a:miter lim="800000"/>
            <a:headEnd/>
            <a:tailEnd/>
          </a:ln>
        </p:spPr>
      </p:pic>
      <p:pic>
        <p:nvPicPr>
          <p:cNvPr id="27655" name="Picture 2"/>
          <p:cNvPicPr preferRelativeResize="0">
            <a:picLocks noChangeArrowheads="1"/>
          </p:cNvPicPr>
          <p:nvPr/>
        </p:nvPicPr>
        <p:blipFill>
          <a:blip r:embed="rId6" cstate="print"/>
          <a:srcRect/>
          <a:stretch>
            <a:fillRect/>
          </a:stretch>
        </p:blipFill>
        <p:spPr bwMode="auto">
          <a:xfrm>
            <a:off x="7543800" y="4876800"/>
            <a:ext cx="11541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7391400" cy="4724400"/>
          </a:xfrm>
        </p:spPr>
        <p:txBody>
          <a:bodyPr/>
          <a:lstStyle/>
          <a:p>
            <a:r>
              <a:rPr lang="es-CO" sz="2000" b="1" dirty="0" smtClean="0">
                <a:latin typeface="Calibri" pitchFamily="34" charset="0"/>
              </a:rPr>
              <a:t>Se prosigue con citas de la Toráh…..</a:t>
            </a:r>
          </a:p>
          <a:p>
            <a:r>
              <a:rPr lang="es-ES" i="1" dirty="0" smtClean="0">
                <a:latin typeface="Calibri" pitchFamily="34" charset="0"/>
              </a:rPr>
              <a:t>Ven y aprende lo que Labán, el arameo, quería hacerle a nuestro padre Jacob. Faraón había emitido un decreto contra los hijos varones solamente, pero Labán quería desarraigar a todos, como se dice: </a:t>
            </a:r>
            <a:r>
              <a:rPr lang="es-ES" b="1" i="1" dirty="0" smtClean="0">
                <a:latin typeface="Calibri" pitchFamily="34" charset="0"/>
              </a:rPr>
              <a:t>"El arameo deseaba destruir a mi padre; bajó a Egipto y se quedó allí, pocos en número; y llegó a estar allí. Una nación - grande y poderosa y </a:t>
            </a:r>
            <a:r>
              <a:rPr lang="es-ES" b="1" i="1" dirty="0" smtClean="0">
                <a:latin typeface="Calibri" pitchFamily="34" charset="0"/>
              </a:rPr>
              <a:t>numerosa".</a:t>
            </a:r>
            <a:endParaRPr lang="es-ES" b="1"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7391400" cy="4724400"/>
          </a:xfrm>
        </p:spPr>
        <p:txBody>
          <a:bodyPr/>
          <a:lstStyle/>
          <a:p>
            <a:r>
              <a:rPr lang="es-ES" sz="2800" b="1" i="1" dirty="0" smtClean="0">
                <a:latin typeface="Calibri" pitchFamily="34" charset="0"/>
              </a:rPr>
              <a:t>"Y bajó a Egipto</a:t>
            </a:r>
            <a:r>
              <a:rPr lang="es-ES" sz="2800" i="1" dirty="0" smtClean="0">
                <a:latin typeface="Calibri" pitchFamily="34" charset="0"/>
              </a:rPr>
              <a:t>" obligado por decreto divino. "</a:t>
            </a:r>
            <a:r>
              <a:rPr lang="es-ES" sz="2800" b="1" i="1" dirty="0" smtClean="0">
                <a:latin typeface="Calibri" pitchFamily="34" charset="0"/>
              </a:rPr>
              <a:t>Y se quedó allí": </a:t>
            </a:r>
            <a:r>
              <a:rPr lang="es-ES" sz="2800" i="1" dirty="0" smtClean="0">
                <a:latin typeface="Calibri" pitchFamily="34" charset="0"/>
              </a:rPr>
              <a:t>esto enseña que nuestro padre Jacob no bajó a Egipto para establecerse, sino que solo vivió allí temporalmente. </a:t>
            </a:r>
            <a:endParaRPr lang="es-ES" sz="2800" i="1" dirty="0" smtClean="0">
              <a:latin typeface="Calibri" pitchFamily="34" charset="0"/>
            </a:endParaRPr>
          </a:p>
          <a:p>
            <a:r>
              <a:rPr lang="es-ES" sz="2800" i="1" dirty="0" smtClean="0">
                <a:latin typeface="Calibri" pitchFamily="34" charset="0"/>
              </a:rPr>
              <a:t>Así </a:t>
            </a:r>
            <a:r>
              <a:rPr lang="es-ES" sz="2800" i="1" dirty="0" smtClean="0">
                <a:latin typeface="Calibri" pitchFamily="34" charset="0"/>
              </a:rPr>
              <a:t>se dice: "Dijeron a Faraón: Hemos venido a vivir en la tierra, porque no hay pastos para los rebaños de vuestros siervos porque el hambre es severa en la tierra de Canaán; y ahora, por favor, que sus siervos moren en la tierra de </a:t>
            </a:r>
            <a:r>
              <a:rPr lang="es-ES" sz="2800" i="1" dirty="0" smtClean="0">
                <a:latin typeface="Calibri" pitchFamily="34" charset="0"/>
              </a:rPr>
              <a:t>Goshén". </a:t>
            </a:r>
            <a:r>
              <a:rPr lang="es-ES" sz="1800" dirty="0" smtClean="0">
                <a:latin typeface="Calibri" pitchFamily="34" charset="0"/>
              </a:rPr>
              <a:t>(</a:t>
            </a:r>
            <a:r>
              <a:rPr lang="es-CO" sz="1800" dirty="0" smtClean="0">
                <a:latin typeface="Calibri" pitchFamily="34" charset="0"/>
              </a:rPr>
              <a:t>Bereshit </a:t>
            </a:r>
            <a:r>
              <a:rPr lang="es-CO" sz="1800" dirty="0" smtClean="0">
                <a:latin typeface="Calibri" pitchFamily="34" charset="0"/>
              </a:rPr>
              <a:t>47:4). </a:t>
            </a:r>
            <a:endParaRPr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838200" y="1447800"/>
            <a:ext cx="7391400" cy="4724400"/>
          </a:xfrm>
        </p:spPr>
        <p:txBody>
          <a:bodyPr/>
          <a:lstStyle/>
          <a:p>
            <a:r>
              <a:rPr lang="es-ES" sz="2800" b="1" i="1" dirty="0" smtClean="0">
                <a:latin typeface="Calibri" pitchFamily="34" charset="0"/>
              </a:rPr>
              <a:t>“Con poca gente", </a:t>
            </a:r>
            <a:r>
              <a:rPr lang="es-ES" sz="2800" i="1" dirty="0" smtClean="0">
                <a:latin typeface="Calibri" pitchFamily="34" charset="0"/>
              </a:rPr>
              <a:t>como se dice: "Tus padres bajaron a Egipto con setenta personas, y ahora, el Señor, tu Di-s, te ha hecho tan numeroso como las estrellas del cielo".</a:t>
            </a:r>
          </a:p>
          <a:p>
            <a:r>
              <a:rPr lang="es-ES" sz="2800" b="1" i="1" dirty="0" smtClean="0">
                <a:latin typeface="Calibri" pitchFamily="34" charset="0"/>
              </a:rPr>
              <a:t>"Y se convirtió allí en una nación", </a:t>
            </a:r>
            <a:r>
              <a:rPr lang="es-ES" sz="2800" i="1" dirty="0" smtClean="0">
                <a:latin typeface="Calibri" pitchFamily="34" charset="0"/>
              </a:rPr>
              <a:t>esto enseña que Israel era distintivo allí.</a:t>
            </a:r>
          </a:p>
          <a:p>
            <a:r>
              <a:rPr lang="es-ES" sz="2800" b="1" i="1" dirty="0" smtClean="0">
                <a:latin typeface="Calibri" pitchFamily="34" charset="0"/>
              </a:rPr>
              <a:t>"Grande, poderoso", </a:t>
            </a:r>
            <a:r>
              <a:rPr lang="es-ES" sz="2800" i="1" dirty="0" smtClean="0">
                <a:latin typeface="Calibri" pitchFamily="34" charset="0"/>
              </a:rPr>
              <a:t>como se dice: "Y los hijos de Israel fueron fructíferos y aumentaron abundantemente, y se multiplicaron y se hicieron muy, muy poderosos, y la tierra se llenó de ellos".</a:t>
            </a:r>
            <a:endParaRPr lang="es-ES"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867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8676" name="Content Placeholder 2"/>
          <p:cNvSpPr txBox="1">
            <a:spLocks noGrp="1"/>
          </p:cNvSpPr>
          <p:nvPr>
            <p:ph idx="1"/>
          </p:nvPr>
        </p:nvSpPr>
        <p:spPr>
          <a:xfrm>
            <a:off x="609600" y="1447800"/>
            <a:ext cx="7620000" cy="4724400"/>
          </a:xfrm>
        </p:spPr>
        <p:txBody>
          <a:bodyPr/>
          <a:lstStyle/>
          <a:p>
            <a:r>
              <a:rPr lang="es-ES" b="1" i="1" dirty="0" smtClean="0">
                <a:latin typeface="Calibri" pitchFamily="34" charset="0"/>
              </a:rPr>
              <a:t>"Y numerosos", </a:t>
            </a:r>
            <a:r>
              <a:rPr lang="es-ES" i="1" dirty="0" smtClean="0">
                <a:latin typeface="Calibri" pitchFamily="34" charset="0"/>
              </a:rPr>
              <a:t>como se dice: "Pasé por encima de ti y te vi revolcarte en tus sangres, y te dije</a:t>
            </a:r>
            <a:r>
              <a:rPr lang="es-ES" i="1" dirty="0" smtClean="0">
                <a:latin typeface="Calibri" pitchFamily="34" charset="0"/>
              </a:rPr>
              <a:t>:"Por </a:t>
            </a:r>
            <a:r>
              <a:rPr lang="es-ES" i="1" dirty="0" smtClean="0">
                <a:latin typeface="Calibri" pitchFamily="34" charset="0"/>
              </a:rPr>
              <a:t>tu sangre </a:t>
            </a:r>
            <a:r>
              <a:rPr lang="es-ES" i="1" dirty="0" smtClean="0">
                <a:latin typeface="Calibri" pitchFamily="34" charset="0"/>
              </a:rPr>
              <a:t>vivirás", </a:t>
            </a:r>
            <a:r>
              <a:rPr lang="es-ES" i="1" dirty="0" smtClean="0">
                <a:latin typeface="Calibri" pitchFamily="34" charset="0"/>
              </a:rPr>
              <a:t>y te dije</a:t>
            </a:r>
            <a:r>
              <a:rPr lang="es-ES" i="1" dirty="0" smtClean="0">
                <a:latin typeface="Calibri" pitchFamily="34" charset="0"/>
              </a:rPr>
              <a:t>:"Por </a:t>
            </a:r>
            <a:r>
              <a:rPr lang="es-ES" i="1" dirty="0" smtClean="0">
                <a:latin typeface="Calibri" pitchFamily="34" charset="0"/>
              </a:rPr>
              <a:t>tu sangre </a:t>
            </a:r>
            <a:r>
              <a:rPr lang="es-ES" i="1" dirty="0" smtClean="0">
                <a:latin typeface="Calibri" pitchFamily="34" charset="0"/>
              </a:rPr>
              <a:t>vivirás". </a:t>
            </a:r>
          </a:p>
          <a:p>
            <a:r>
              <a:rPr lang="es-ES" i="1" dirty="0" smtClean="0">
                <a:latin typeface="Calibri" pitchFamily="34" charset="0"/>
              </a:rPr>
              <a:t>'Te </a:t>
            </a:r>
            <a:r>
              <a:rPr lang="es-ES" i="1" dirty="0" smtClean="0">
                <a:latin typeface="Calibri" pitchFamily="34" charset="0"/>
              </a:rPr>
              <a:t>hice prosperar como las plantas del campo, y creciste y creciste y te hiciste muy hermoso, tu pecho se formó y tu cabello se alargó, pero estabas desnudo y </a:t>
            </a:r>
            <a:r>
              <a:rPr lang="es-ES" i="1" dirty="0" smtClean="0">
                <a:latin typeface="Calibri" pitchFamily="34" charset="0"/>
              </a:rPr>
              <a:t>desnudo".</a:t>
            </a:r>
            <a:endParaRPr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457200" y="1447800"/>
            <a:ext cx="7239000" cy="4800600"/>
          </a:xfrm>
        </p:spPr>
        <p:txBody>
          <a:bodyPr/>
          <a:lstStyle/>
          <a:p>
            <a:r>
              <a:rPr lang="es-ES" sz="3150" b="1" i="1" dirty="0" smtClean="0">
                <a:latin typeface="Calibri" pitchFamily="34" charset="0"/>
              </a:rPr>
              <a:t>"Los egipcios nos trataron mal y nos hicieron sufrir, y nos esforzaron mucho".</a:t>
            </a:r>
          </a:p>
          <a:p>
            <a:r>
              <a:rPr lang="es-ES" sz="3150" b="1" i="1" dirty="0" smtClean="0">
                <a:latin typeface="Calibri" pitchFamily="34" charset="0"/>
              </a:rPr>
              <a:t>"Los egipcios nos trataron mal", </a:t>
            </a:r>
            <a:r>
              <a:rPr lang="es-ES" sz="3150" i="1" dirty="0" smtClean="0">
                <a:latin typeface="Calibri" pitchFamily="34" charset="0"/>
              </a:rPr>
              <a:t>como se dice: Vengan, actuemos astutamente con [el pueblo] para que no se multipliquen y, si hubiera una guerra contra nosotros, se unirán a nuestros enemigos, lucharán contra nosotros y dejarán la tierra</a:t>
            </a:r>
            <a:r>
              <a:rPr lang="es-ES" sz="3150" i="1" dirty="0" smtClean="0">
                <a:latin typeface="Calibri" pitchFamily="34" charset="0"/>
              </a:rPr>
              <a:t>.“</a:t>
            </a:r>
            <a:endParaRPr lang="es-ES" sz="315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457200" y="1447800"/>
            <a:ext cx="7239000" cy="4800600"/>
          </a:xfrm>
        </p:spPr>
        <p:txBody>
          <a:bodyPr/>
          <a:lstStyle/>
          <a:p>
            <a:r>
              <a:rPr lang="es-ES" sz="2600" b="1" i="1" dirty="0" smtClean="0">
                <a:latin typeface="Calibri" pitchFamily="34" charset="0"/>
              </a:rPr>
              <a:t>"</a:t>
            </a:r>
            <a:r>
              <a:rPr lang="es-ES" sz="2600" b="1" i="1" dirty="0" smtClean="0">
                <a:latin typeface="Calibri" pitchFamily="34" charset="0"/>
              </a:rPr>
              <a:t>Y nos hicieron sufrir", </a:t>
            </a:r>
            <a:r>
              <a:rPr lang="es-ES" sz="2600" i="1" dirty="0" smtClean="0">
                <a:latin typeface="Calibri" pitchFamily="34" charset="0"/>
              </a:rPr>
              <a:t>como se dice: "Pusieron a los capataces sobre [el pueblo de Israel] para hacerles sufrir con sus cargas, y construyeron ciudades de almacenamiento para el Faraón, Pitom y Ramsés".</a:t>
            </a:r>
          </a:p>
          <a:p>
            <a:r>
              <a:rPr lang="es-ES" sz="2600" b="1" i="1" dirty="0" smtClean="0">
                <a:latin typeface="Calibri" pitchFamily="34" charset="0"/>
              </a:rPr>
              <a:t>"Y pusieron arduo trabajo sobre nosotros", </a:t>
            </a:r>
            <a:r>
              <a:rPr lang="es-ES" sz="2600" i="1" dirty="0" smtClean="0">
                <a:latin typeface="Calibri" pitchFamily="34" charset="0"/>
              </a:rPr>
              <a:t>como se dice: "Los egipcios hicieron que los hijos de Israel trabajaran con rigor. Y amargaron sus vidas con trabajo duro, con mortero y con ladrillos y toda clase de servicio en el campo, todo el trabajo que les hicieron trabajar con rigor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457200" y="1447800"/>
            <a:ext cx="7239000" cy="4800600"/>
          </a:xfrm>
        </p:spPr>
        <p:txBody>
          <a:bodyPr/>
          <a:lstStyle/>
          <a:p>
            <a:r>
              <a:rPr lang="es-ES" sz="2800" b="1" i="1" dirty="0" smtClean="0">
                <a:latin typeface="Calibri" pitchFamily="34" charset="0"/>
              </a:rPr>
              <a:t>Y clamamos al Señor, el Di-s de nuestros padres, y el Señor escuchó nuestra voz y vio nuestro sufrimiento, nuestro trabajo y nuestra opresión</a:t>
            </a:r>
            <a:r>
              <a:rPr lang="es-ES" sz="2800" i="1" dirty="0" smtClean="0">
                <a:latin typeface="Calibri" pitchFamily="34" charset="0"/>
              </a:rPr>
              <a:t>. </a:t>
            </a:r>
            <a:r>
              <a:rPr lang="es-ES" sz="1800" dirty="0" smtClean="0">
                <a:latin typeface="Calibri" pitchFamily="34" charset="0"/>
              </a:rPr>
              <a:t>(</a:t>
            </a:r>
            <a:r>
              <a:rPr lang="es-CO" sz="1800" dirty="0" smtClean="0">
                <a:latin typeface="Calibri" pitchFamily="34" charset="0"/>
              </a:rPr>
              <a:t>Shemot </a:t>
            </a:r>
            <a:r>
              <a:rPr lang="es-CO" sz="1800" dirty="0" smtClean="0">
                <a:latin typeface="Calibri" pitchFamily="34" charset="0"/>
              </a:rPr>
              <a:t>1:10). </a:t>
            </a:r>
            <a:endParaRPr lang="es-CO" sz="2800" dirty="0" smtClean="0">
              <a:latin typeface="Calibri" pitchFamily="34" charset="0"/>
            </a:endParaRPr>
          </a:p>
          <a:p>
            <a:r>
              <a:rPr lang="es-ES" sz="2800" b="1" i="1" dirty="0" smtClean="0">
                <a:latin typeface="Calibri" pitchFamily="34" charset="0"/>
              </a:rPr>
              <a:t>"Y clamamos al Señor, el Di-s de nuestros padres", </a:t>
            </a:r>
            <a:r>
              <a:rPr lang="es-ES" sz="2800" i="1" dirty="0" smtClean="0">
                <a:latin typeface="Calibri" pitchFamily="34" charset="0"/>
              </a:rPr>
              <a:t>como se dice: "Durante ese largo período, el rey de Egipto murió, y los hijos de Israel gimieron a causa de la servidumbre, y gritó. Y su clamor de ayuda de su servidumbre se elevó a Di-s </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2969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29700" name="Content Placeholder 2"/>
          <p:cNvSpPr txBox="1">
            <a:spLocks noGrp="1"/>
          </p:cNvSpPr>
          <p:nvPr>
            <p:ph idx="1"/>
          </p:nvPr>
        </p:nvSpPr>
        <p:spPr>
          <a:xfrm>
            <a:off x="457200" y="1447800"/>
            <a:ext cx="7239000" cy="4800600"/>
          </a:xfrm>
        </p:spPr>
        <p:txBody>
          <a:bodyPr/>
          <a:lstStyle/>
          <a:p>
            <a:r>
              <a:rPr lang="es-ES" sz="2800" b="1" i="1" dirty="0" smtClean="0">
                <a:latin typeface="Calibri" pitchFamily="34" charset="0"/>
              </a:rPr>
              <a:t>"</a:t>
            </a:r>
            <a:r>
              <a:rPr lang="es-ES" sz="2800" b="1" i="1" dirty="0" smtClean="0">
                <a:latin typeface="Calibri" pitchFamily="34" charset="0"/>
              </a:rPr>
              <a:t>Y el Señor escuchó nuestra voz" </a:t>
            </a:r>
            <a:r>
              <a:rPr lang="es-ES" sz="2800" i="1" dirty="0" smtClean="0">
                <a:latin typeface="Calibri" pitchFamily="34" charset="0"/>
              </a:rPr>
              <a:t>cuando dijo: "Y Di-s escuchó su gemido, y Di-s recordó Su pacto con Abraham, Isaac y Jacob".</a:t>
            </a:r>
          </a:p>
          <a:p>
            <a:r>
              <a:rPr lang="es-ES" sz="2800" b="1" i="1" dirty="0" smtClean="0">
                <a:latin typeface="Calibri" pitchFamily="34" charset="0"/>
              </a:rPr>
              <a:t>"Y él vio nuestro sufrimiento", </a:t>
            </a:r>
            <a:r>
              <a:rPr lang="es-ES" sz="2800" i="1" dirty="0" smtClean="0">
                <a:latin typeface="Calibri" pitchFamily="34" charset="0"/>
              </a:rPr>
              <a:t>esto se refiere a la separación de marido y mujer, como se dice: "Di-s vio a los hijos de Israel y Di-s tomó nota".</a:t>
            </a:r>
          </a:p>
          <a:p>
            <a:r>
              <a:rPr lang="es-ES" sz="2800" b="1" i="1" dirty="0" smtClean="0">
                <a:latin typeface="Calibri" pitchFamily="34" charset="0"/>
              </a:rPr>
              <a:t>"Nuestro trabajo", </a:t>
            </a:r>
            <a:r>
              <a:rPr lang="es-ES" sz="2800" i="1" dirty="0" smtClean="0">
                <a:latin typeface="Calibri" pitchFamily="34" charset="0"/>
              </a:rPr>
              <a:t>se refiere a los "niños", como se dice: "Todo niño que nace, tirará al río y toda niña que mantendrá viva".</a:t>
            </a:r>
            <a:endParaRPr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533400" y="1447800"/>
            <a:ext cx="7620000" cy="4572000"/>
          </a:xfrm>
        </p:spPr>
        <p:txBody>
          <a:bodyPr/>
          <a:lstStyle/>
          <a:p>
            <a:r>
              <a:rPr lang="es-ES" sz="2800" b="1" i="1" dirty="0" smtClean="0">
                <a:latin typeface="Calibri" pitchFamily="34" charset="0"/>
              </a:rPr>
              <a:t>"Y nuestra opresión", </a:t>
            </a:r>
            <a:r>
              <a:rPr lang="es-ES" sz="2800" i="1" dirty="0" smtClean="0">
                <a:latin typeface="Calibri" pitchFamily="34" charset="0"/>
              </a:rPr>
              <a:t>se refiere a la presión, como se dice: "He visto la opresión con que los egipcios los oprimen".</a:t>
            </a:r>
          </a:p>
          <a:p>
            <a:r>
              <a:rPr lang="es-ES" sz="2800" b="1" i="1" dirty="0" smtClean="0">
                <a:latin typeface="Calibri" pitchFamily="34" charset="0"/>
              </a:rPr>
              <a:t>"El Señor nos tomó fuera de Egipto con una mano fuerte y un brazo extendido, y con una gran manifestación, y con signos y prodigios".</a:t>
            </a:r>
          </a:p>
          <a:p>
            <a:r>
              <a:rPr lang="es-ES" sz="2800" b="1" i="1" dirty="0" smtClean="0">
                <a:latin typeface="Calibri" pitchFamily="34" charset="0"/>
              </a:rPr>
              <a:t>"El Señor nos sacó de Egipto", </a:t>
            </a:r>
            <a:r>
              <a:rPr lang="es-ES" sz="2800" i="1" dirty="0" smtClean="0">
                <a:latin typeface="Calibri" pitchFamily="34" charset="0"/>
              </a:rPr>
              <a:t>no a través de un ángel, no a través de un serafín y no a través de un mensajero. ¡El Santo, bendito sea Él, lo hizo en Su gloria por Sí mismo</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533400" y="1447800"/>
            <a:ext cx="7620000" cy="4572000"/>
          </a:xfrm>
        </p:spPr>
        <p:txBody>
          <a:bodyPr/>
          <a:lstStyle/>
          <a:p>
            <a:r>
              <a:rPr lang="es-ES" sz="2800" b="1" i="1" dirty="0" smtClean="0">
                <a:latin typeface="Calibri" pitchFamily="34" charset="0"/>
              </a:rPr>
              <a:t>Así </a:t>
            </a:r>
            <a:r>
              <a:rPr lang="es-ES" sz="2800" b="1" i="1" dirty="0" smtClean="0">
                <a:latin typeface="Calibri" pitchFamily="34" charset="0"/>
              </a:rPr>
              <a:t>se dice: "En esa noche pasaré por la tierra de Egipto, y heriré a cada primogénito en la tierra de Egipto, de hombre a bestia, y llevaré a cabo juicios contra todos los dioses de Egipto, Yo el señor ".</a:t>
            </a:r>
          </a:p>
          <a:p>
            <a:r>
              <a:rPr lang="es-ES" sz="2800" b="1" i="1" dirty="0" smtClean="0">
                <a:latin typeface="Calibri" pitchFamily="34" charset="0"/>
              </a:rPr>
              <a:t>"Pasaré por la tierra de Egipto", </a:t>
            </a:r>
            <a:r>
              <a:rPr lang="es-ES" sz="2800" i="1" dirty="0" smtClean="0">
                <a:latin typeface="Calibri" pitchFamily="34" charset="0"/>
              </a:rPr>
              <a:t>yo y no un ángel;</a:t>
            </a:r>
          </a:p>
          <a:p>
            <a:r>
              <a:rPr lang="es-ES" sz="2800" b="1" i="1" dirty="0" smtClean="0">
                <a:latin typeface="Calibri" pitchFamily="34" charset="0"/>
              </a:rPr>
              <a:t>"Y heriré a cada primogénito en la tierra de Egipto", </a:t>
            </a:r>
            <a:r>
              <a:rPr lang="es-ES" sz="2800" i="1" dirty="0" smtClean="0">
                <a:latin typeface="Calibri" pitchFamily="34" charset="0"/>
              </a:rPr>
              <a:t>yo y no un serafín;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533400" y="1447800"/>
            <a:ext cx="7620000" cy="4572000"/>
          </a:xfrm>
        </p:spPr>
        <p:txBody>
          <a:bodyPr/>
          <a:lstStyle/>
          <a:p>
            <a:r>
              <a:rPr lang="es-ES" sz="3000" b="1" i="1" dirty="0" smtClean="0">
                <a:latin typeface="Calibri" pitchFamily="34" charset="0"/>
              </a:rPr>
              <a:t>"Y haré juicios contra todos los dioses de Egipto</a:t>
            </a:r>
            <a:r>
              <a:rPr lang="es-ES" sz="3000" i="1" dirty="0" smtClean="0">
                <a:latin typeface="Calibri" pitchFamily="34" charset="0"/>
              </a:rPr>
              <a:t>", yo y no un mensajero;</a:t>
            </a:r>
          </a:p>
          <a:p>
            <a:r>
              <a:rPr lang="es-ES" sz="3000" b="1" i="1" dirty="0" smtClean="0">
                <a:latin typeface="Calibri" pitchFamily="34" charset="0"/>
              </a:rPr>
              <a:t>“Yo el Eterno", </a:t>
            </a:r>
            <a:r>
              <a:rPr lang="es-ES" sz="3000" i="1" dirty="0" smtClean="0">
                <a:latin typeface="Calibri" pitchFamily="34" charset="0"/>
              </a:rPr>
              <a:t>soy yo, ¡y ningún otro!</a:t>
            </a:r>
          </a:p>
          <a:p>
            <a:r>
              <a:rPr lang="es-ES" sz="3000" b="1" i="1" dirty="0" smtClean="0">
                <a:latin typeface="Calibri" pitchFamily="34" charset="0"/>
              </a:rPr>
              <a:t>"Con una mano fuerte", </a:t>
            </a:r>
            <a:r>
              <a:rPr lang="es-ES" sz="3000" i="1" dirty="0" smtClean="0">
                <a:latin typeface="Calibri" pitchFamily="34" charset="0"/>
              </a:rPr>
              <a:t>esto se refiere a la </a:t>
            </a:r>
            <a:r>
              <a:rPr lang="es-ES" sz="3000" b="1" i="1" dirty="0" smtClean="0">
                <a:latin typeface="Calibri" pitchFamily="34" charset="0"/>
              </a:rPr>
              <a:t>déver</a:t>
            </a:r>
            <a:r>
              <a:rPr lang="es-ES" sz="3000" i="1" dirty="0" smtClean="0">
                <a:latin typeface="Calibri" pitchFamily="34" charset="0"/>
              </a:rPr>
              <a:t> </a:t>
            </a:r>
            <a:r>
              <a:rPr lang="es-ES" sz="3000" i="1" dirty="0" smtClean="0">
                <a:latin typeface="Calibri" pitchFamily="34" charset="0"/>
              </a:rPr>
              <a:t>(pestilencia) como se dice: "He aquí, la mano del Señor estará sobre tu ganado en el campo, sobre los caballos, los burros, los camellos, los Las manadas y los rebaños, una pestilencia muy </a:t>
            </a:r>
            <a:r>
              <a:rPr lang="es-ES" sz="3000" i="1" dirty="0" smtClean="0">
                <a:latin typeface="Calibri" pitchFamily="34" charset="0"/>
              </a:rPr>
              <a:t>severa".</a:t>
            </a:r>
            <a:endParaRPr lang="es-ES" sz="30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533400" y="1447800"/>
            <a:ext cx="7620000" cy="4572000"/>
          </a:xfrm>
        </p:spPr>
        <p:txBody>
          <a:bodyPr/>
          <a:lstStyle/>
          <a:p>
            <a:r>
              <a:rPr lang="es-ES" sz="3000" b="1" i="1" dirty="0" smtClean="0">
                <a:latin typeface="Calibri" pitchFamily="34" charset="0"/>
              </a:rPr>
              <a:t>"</a:t>
            </a:r>
            <a:r>
              <a:rPr lang="es-ES" sz="3000" b="1" i="1" dirty="0" smtClean="0">
                <a:latin typeface="Calibri" pitchFamily="34" charset="0"/>
              </a:rPr>
              <a:t>Y con un brazo extendido", </a:t>
            </a:r>
            <a:r>
              <a:rPr lang="es-ES" sz="3000" i="1" dirty="0" smtClean="0">
                <a:latin typeface="Calibri" pitchFamily="34" charset="0"/>
              </a:rPr>
              <a:t>esto se refiere a la espada, como se dice: "Su espada fue desenvainada, en su mano, extendida sobre Jerusalén".</a:t>
            </a:r>
          </a:p>
          <a:p>
            <a:r>
              <a:rPr lang="es-ES" sz="3000" b="1" i="1" dirty="0" smtClean="0">
                <a:latin typeface="Calibri" pitchFamily="34" charset="0"/>
              </a:rPr>
              <a:t>"Y con una gran manifestación", </a:t>
            </a:r>
            <a:r>
              <a:rPr lang="es-ES" sz="3000" i="1" dirty="0" smtClean="0">
                <a:latin typeface="Calibri" pitchFamily="34" charset="0"/>
              </a:rPr>
              <a:t>esto se refiere a la </a:t>
            </a:r>
            <a:r>
              <a:rPr lang="es-ES" sz="3000" i="1" dirty="0" smtClean="0">
                <a:latin typeface="Calibri" pitchFamily="34" charset="0"/>
              </a:rPr>
              <a:t>revelación de </a:t>
            </a:r>
            <a:r>
              <a:rPr lang="es-ES" sz="3000" i="1" dirty="0" smtClean="0">
                <a:latin typeface="Calibri" pitchFamily="34" charset="0"/>
              </a:rPr>
              <a:t>la Shejiná (Presencia Divina), como </a:t>
            </a:r>
            <a:r>
              <a:rPr lang="es-ES" sz="3000" i="1" dirty="0" smtClean="0">
                <a:latin typeface="Calibri" pitchFamily="34" charset="0"/>
              </a:rPr>
              <a:t>se </a:t>
            </a:r>
            <a:r>
              <a:rPr lang="es-ES" sz="3000" i="1" dirty="0" smtClean="0">
                <a:latin typeface="Calibri" pitchFamily="34" charset="0"/>
              </a:rPr>
              <a:t>dice: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0725" name="Content Placeholder 2"/>
          <p:cNvSpPr txBox="1">
            <a:spLocks noGrp="1"/>
          </p:cNvSpPr>
          <p:nvPr>
            <p:ph idx="1"/>
          </p:nvPr>
        </p:nvSpPr>
        <p:spPr>
          <a:xfrm>
            <a:off x="533400" y="1447800"/>
            <a:ext cx="7620000" cy="4572000"/>
          </a:xfrm>
        </p:spPr>
        <p:txBody>
          <a:bodyPr/>
          <a:lstStyle/>
          <a:p>
            <a:r>
              <a:rPr lang="es-ES" sz="2600" i="1" dirty="0" smtClean="0">
                <a:latin typeface="Calibri" pitchFamily="34" charset="0"/>
              </a:rPr>
              <a:t>"¿Algún Di-s ha tratado de tomar para sí una nación de en medio de otra nación, con pruebas, Señales y prodigios, con guerra y con una mano fuerte y un brazo extendido, y con grandes manifestaciones, como todo lo que el Señor tu Di-s, hizo por ti en Egipto ante tus ojos!?</a:t>
            </a:r>
          </a:p>
          <a:p>
            <a:r>
              <a:rPr lang="es-ES" sz="2600" b="1" i="1" dirty="0" smtClean="0">
                <a:latin typeface="Calibri" pitchFamily="34" charset="0"/>
              </a:rPr>
              <a:t>"Y con portentos", </a:t>
            </a:r>
            <a:r>
              <a:rPr lang="es-ES" sz="2600" i="1" dirty="0" smtClean="0">
                <a:latin typeface="Calibri" pitchFamily="34" charset="0"/>
              </a:rPr>
              <a:t>esto se refiere a la vara, como se dice: "Toma en tu mano esta vara con la que deberás realizar las señales".</a:t>
            </a:r>
          </a:p>
          <a:p>
            <a:r>
              <a:rPr lang="es-ES" sz="2600" b="1" i="1" dirty="0" smtClean="0">
                <a:latin typeface="Calibri" pitchFamily="34" charset="0"/>
              </a:rPr>
              <a:t>"Y maravillas", </a:t>
            </a:r>
            <a:r>
              <a:rPr lang="es-ES" sz="2600" i="1" dirty="0" smtClean="0">
                <a:latin typeface="Calibri" pitchFamily="34" charset="0"/>
              </a:rPr>
              <a:t>esto se refiere a la sangre, como se dice: "Y mostraré maravillas en el cielo y en la tierra.</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072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30724" name="Picture 2"/>
          <p:cNvPicPr preferRelativeResize="0">
            <a:picLocks noChangeArrowheads="1"/>
          </p:cNvPicPr>
          <p:nvPr/>
        </p:nvPicPr>
        <p:blipFill>
          <a:blip r:embed="rId4" cstate="print"/>
          <a:srcRect/>
          <a:stretch>
            <a:fillRect/>
          </a:stretch>
        </p:blipFill>
        <p:spPr bwMode="auto">
          <a:xfrm>
            <a:off x="7086600" y="2133600"/>
            <a:ext cx="1412875" cy="2109788"/>
          </a:xfrm>
          <a:prstGeom prst="rect">
            <a:avLst/>
          </a:prstGeom>
          <a:solidFill>
            <a:srgbClr val="FFFFFF"/>
          </a:solidFill>
          <a:ln w="9525">
            <a:noFill/>
            <a:miter lim="800000"/>
            <a:headEnd/>
            <a:tailEnd/>
          </a:ln>
        </p:spPr>
      </p:pic>
      <p:sp>
        <p:nvSpPr>
          <p:cNvPr id="30725" name="Content Placeholder 2"/>
          <p:cNvSpPr txBox="1">
            <a:spLocks noGrp="1"/>
          </p:cNvSpPr>
          <p:nvPr>
            <p:ph idx="1"/>
          </p:nvPr>
        </p:nvSpPr>
        <p:spPr>
          <a:xfrm>
            <a:off x="533400" y="1447800"/>
            <a:ext cx="6934200" cy="4572000"/>
          </a:xfrm>
        </p:spPr>
        <p:txBody>
          <a:bodyPr/>
          <a:lstStyle/>
          <a:p>
            <a:r>
              <a:rPr lang="es-CO" sz="2000" b="1" dirty="0" smtClean="0">
                <a:latin typeface="Calibri" pitchFamily="34" charset="0"/>
              </a:rPr>
              <a:t>(Se acostumbra derramar un poco de vino de la copa, o se unta el dedo anular con vino de la copa y se deposita la gota del vino en el plato, al decir:) </a:t>
            </a:r>
          </a:p>
          <a:p>
            <a:r>
              <a:rPr lang="es-CO" sz="2400" b="1" i="1" dirty="0" smtClean="0">
                <a:latin typeface="Calibri" pitchFamily="34" charset="0"/>
              </a:rPr>
              <a:t>Dam -sangre</a:t>
            </a:r>
            <a:r>
              <a:rPr lang="es-CO" sz="2400" b="1" dirty="0" smtClean="0">
                <a:latin typeface="Calibri" pitchFamily="34" charset="0"/>
              </a:rPr>
              <a:t>, </a:t>
            </a:r>
            <a:r>
              <a:rPr lang="es-CO" sz="2400" u="sng" dirty="0" smtClean="0">
                <a:latin typeface="Calibri" pitchFamily="34" charset="0"/>
              </a:rPr>
              <a:t>(y al decir:)</a:t>
            </a:r>
            <a:r>
              <a:rPr lang="es-CO" sz="2400" i="1" dirty="0" smtClean="0">
                <a:latin typeface="Calibri" pitchFamily="34" charset="0"/>
              </a:rPr>
              <a:t> </a:t>
            </a:r>
            <a:endParaRPr sz="2400" dirty="0" smtClean="0">
              <a:latin typeface="Calibri" pitchFamily="34" charset="0"/>
            </a:endParaRPr>
          </a:p>
          <a:p>
            <a:r>
              <a:rPr lang="es-CO" sz="2400" b="1" i="1" dirty="0" err="1" smtClean="0">
                <a:latin typeface="Calibri" pitchFamily="34" charset="0"/>
              </a:rPr>
              <a:t>VaEsh</a:t>
            </a:r>
            <a:r>
              <a:rPr lang="es-CO" sz="2400" b="1" i="1" dirty="0" smtClean="0">
                <a:latin typeface="Calibri" pitchFamily="34" charset="0"/>
              </a:rPr>
              <a:t> -y </a:t>
            </a:r>
            <a:r>
              <a:rPr lang="es-CO" sz="2400" b="1" i="1" dirty="0" smtClean="0">
                <a:latin typeface="Calibri" pitchFamily="34" charset="0"/>
              </a:rPr>
              <a:t>fuego</a:t>
            </a:r>
            <a:r>
              <a:rPr lang="es-CO" sz="2400" i="1" dirty="0" smtClean="0">
                <a:latin typeface="Calibri" pitchFamily="34" charset="0"/>
              </a:rPr>
              <a:t>,</a:t>
            </a:r>
            <a:r>
              <a:rPr lang="es-CO" sz="2400" dirty="0" smtClean="0">
                <a:latin typeface="Calibri" pitchFamily="34" charset="0"/>
              </a:rPr>
              <a:t> </a:t>
            </a:r>
            <a:r>
              <a:rPr lang="es-CO" sz="2400" u="sng" dirty="0" smtClean="0">
                <a:latin typeface="Calibri" pitchFamily="34" charset="0"/>
              </a:rPr>
              <a:t>(y al decir:)</a:t>
            </a:r>
            <a:r>
              <a:rPr lang="es-CO" sz="2400" i="1" dirty="0" smtClean="0">
                <a:latin typeface="Calibri" pitchFamily="34" charset="0"/>
              </a:rPr>
              <a:t> </a:t>
            </a:r>
            <a:endParaRPr sz="2400" dirty="0" smtClean="0">
              <a:latin typeface="Calibri" pitchFamily="34" charset="0"/>
            </a:endParaRPr>
          </a:p>
          <a:p>
            <a:r>
              <a:rPr lang="es-CO" sz="2400" b="1" i="1" dirty="0" err="1" smtClean="0">
                <a:latin typeface="Calibri" pitchFamily="34" charset="0"/>
              </a:rPr>
              <a:t>VaTimarot</a:t>
            </a:r>
            <a:r>
              <a:rPr lang="es-CO" sz="2400" b="1" i="1" dirty="0" smtClean="0">
                <a:latin typeface="Calibri" pitchFamily="34" charset="0"/>
              </a:rPr>
              <a:t> </a:t>
            </a:r>
            <a:r>
              <a:rPr lang="es-CO" sz="2400" b="1" i="1" dirty="0" err="1" smtClean="0">
                <a:latin typeface="Calibri" pitchFamily="34" charset="0"/>
              </a:rPr>
              <a:t>ashan</a:t>
            </a:r>
            <a:r>
              <a:rPr lang="es-CO" sz="2400" b="1" i="1" dirty="0" smtClean="0">
                <a:latin typeface="Calibri" pitchFamily="34" charset="0"/>
              </a:rPr>
              <a:t> -y </a:t>
            </a:r>
            <a:r>
              <a:rPr lang="es-CO" sz="2400" b="1" i="1" dirty="0" smtClean="0">
                <a:latin typeface="Calibri" pitchFamily="34" charset="0"/>
              </a:rPr>
              <a:t>pilares de humo</a:t>
            </a:r>
            <a:r>
              <a:rPr lang="es-CO" sz="2400" i="1" dirty="0" smtClean="0">
                <a:latin typeface="Calibri" pitchFamily="34" charset="0"/>
              </a:rPr>
              <a:t>-  </a:t>
            </a:r>
            <a:r>
              <a:rPr lang="es-CO" sz="1800" dirty="0" smtClean="0">
                <a:latin typeface="Calibri" pitchFamily="34" charset="0"/>
              </a:rPr>
              <a:t>(Yoel -Joel- </a:t>
            </a:r>
            <a:r>
              <a:rPr lang="es-CO" sz="1800" dirty="0" smtClean="0">
                <a:latin typeface="Calibri" pitchFamily="34" charset="0"/>
              </a:rPr>
              <a:t>2:30).</a:t>
            </a:r>
            <a:endParaRPr lang="es-CO" sz="2400" dirty="0" smtClean="0">
              <a:latin typeface="Calibri" pitchFamily="34" charset="0"/>
            </a:endParaRPr>
          </a:p>
          <a:p>
            <a:r>
              <a:rPr lang="es-ES" sz="2400" dirty="0" smtClean="0">
                <a:latin typeface="Calibri" pitchFamily="34" charset="0"/>
              </a:rPr>
              <a:t>Otra explicación: "mano fuerte" indica dos [plagas]; "Brazo extendido", </a:t>
            </a:r>
            <a:r>
              <a:rPr lang="es-ES" sz="2400" dirty="0" smtClean="0">
                <a:latin typeface="Calibri" pitchFamily="34" charset="0"/>
              </a:rPr>
              <a:t>otras </a:t>
            </a:r>
            <a:r>
              <a:rPr lang="es-ES" sz="2400" dirty="0" smtClean="0">
                <a:latin typeface="Calibri" pitchFamily="34" charset="0"/>
              </a:rPr>
              <a:t>dos; "Gran manifestación", otras dos; "Signos", </a:t>
            </a:r>
            <a:r>
              <a:rPr lang="es-ES" sz="2400" dirty="0" smtClean="0">
                <a:latin typeface="Calibri" pitchFamily="34" charset="0"/>
              </a:rPr>
              <a:t>otras </a:t>
            </a:r>
            <a:r>
              <a:rPr lang="es-ES" sz="2400" dirty="0" smtClean="0">
                <a:latin typeface="Calibri" pitchFamily="34" charset="0"/>
              </a:rPr>
              <a:t>dos; y "Maravillas", otras dos.</a:t>
            </a:r>
          </a:p>
          <a:p>
            <a:r>
              <a:rPr lang="es-ES" sz="2400" dirty="0" smtClean="0">
                <a:latin typeface="Calibri" pitchFamily="34" charset="0"/>
              </a:rPr>
              <a:t>Estas son las Diez Plagas que el Santo, bendito sea, trajo sobre los egipcios, a saber:</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174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1748" name="Content Placeholder 2"/>
          <p:cNvSpPr txBox="1">
            <a:spLocks noGrp="1"/>
          </p:cNvSpPr>
          <p:nvPr>
            <p:ph idx="1"/>
          </p:nvPr>
        </p:nvSpPr>
        <p:spPr>
          <a:xfrm>
            <a:off x="838200" y="1447800"/>
            <a:ext cx="5791200" cy="4800600"/>
          </a:xfrm>
        </p:spPr>
        <p:txBody>
          <a:bodyPr/>
          <a:lstStyle/>
          <a:p>
            <a:r>
              <a:rPr lang="es-CO" sz="2400" b="1" dirty="0" smtClean="0">
                <a:latin typeface="Calibri" pitchFamily="34" charset="0"/>
              </a:rPr>
              <a:t>(De nuevo, Se acostumbra derramar un poco de vino de la copa o se unta el dedo anular con vino de la copa y se deposita en el plato, al recordar cada una de las plagas)</a:t>
            </a:r>
            <a:endParaRPr sz="2400" b="1" dirty="0" smtClean="0">
              <a:latin typeface="Calibri" pitchFamily="34" charset="0"/>
            </a:endParaRPr>
          </a:p>
          <a:p>
            <a:r>
              <a:rPr lang="es-ES" sz="2200" dirty="0" smtClean="0">
                <a:latin typeface="Calibri" pitchFamily="34" charset="0"/>
              </a:rPr>
              <a:t>Cuando diga las diez plagas, derrame de la taza diez veces, como se indicó anteriormente (y cuando se derrame, tenga en cuenta lo que se dijo anteriormente). El vino que queda en la copa (se habrá convertido en </a:t>
            </a:r>
            <a:r>
              <a:rPr lang="es-ES" sz="2200" i="1" dirty="0" smtClean="0">
                <a:latin typeface="Calibri" pitchFamily="34" charset="0"/>
              </a:rPr>
              <a:t>'vino que causa alegría'</a:t>
            </a:r>
            <a:r>
              <a:rPr lang="es-ES" sz="2200" dirty="0" smtClean="0">
                <a:latin typeface="Calibri" pitchFamily="34" charset="0"/>
              </a:rPr>
              <a:t>, por lo tanto) no debe derramarse, sino que se le agrega más vino [para rellenar la copa].</a:t>
            </a:r>
            <a:endParaRPr sz="2200" dirty="0" smtClean="0">
              <a:latin typeface="Calibri" pitchFamily="34" charset="0"/>
            </a:endParaRPr>
          </a:p>
        </p:txBody>
      </p:sp>
      <p:pic>
        <p:nvPicPr>
          <p:cNvPr id="31749" name="Picture 2"/>
          <p:cNvPicPr preferRelativeResize="0">
            <a:picLocks noChangeArrowheads="1"/>
          </p:cNvPicPr>
          <p:nvPr/>
        </p:nvPicPr>
        <p:blipFill>
          <a:blip r:embed="rId4" cstate="print"/>
          <a:srcRect/>
          <a:stretch>
            <a:fillRect/>
          </a:stretch>
        </p:blipFill>
        <p:spPr bwMode="auto">
          <a:xfrm>
            <a:off x="6629400" y="2590800"/>
            <a:ext cx="1793875" cy="23622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010400" cy="4800600"/>
          </a:xfrm>
        </p:spPr>
        <p:txBody>
          <a:bodyPr/>
          <a:lstStyle/>
          <a:p>
            <a:r>
              <a:rPr lang="es-CO" sz="2000" i="1" dirty="0" smtClean="0">
                <a:latin typeface="Calibri" pitchFamily="34" charset="0"/>
              </a:rPr>
              <a:t>*Estas son las diez plagas que trajo el Santo- bendito es Él, sobre los egipcios en Egipto, y estas son:</a:t>
            </a:r>
          </a:p>
          <a:p>
            <a:r>
              <a:rPr lang="es-CO" sz="2000" i="1" dirty="0" smtClean="0">
                <a:latin typeface="Calibri" pitchFamily="34" charset="0"/>
              </a:rPr>
              <a:t>1. </a:t>
            </a:r>
            <a:r>
              <a:rPr lang="es-CO" sz="2000" b="1" i="1" dirty="0" smtClean="0">
                <a:latin typeface="Calibri" pitchFamily="34" charset="0"/>
              </a:rPr>
              <a:t>Dam</a:t>
            </a:r>
            <a:r>
              <a:rPr lang="es-CO" sz="2000" i="1" dirty="0" smtClean="0">
                <a:latin typeface="Calibri" pitchFamily="34" charset="0"/>
              </a:rPr>
              <a:t> -Sangre</a:t>
            </a:r>
            <a:endParaRPr sz="2000" dirty="0" smtClean="0">
              <a:latin typeface="Calibri" pitchFamily="34" charset="0"/>
            </a:endParaRPr>
          </a:p>
          <a:p>
            <a:r>
              <a:rPr lang="es-CO" sz="2000" i="1" dirty="0" smtClean="0">
                <a:latin typeface="Calibri" pitchFamily="34" charset="0"/>
              </a:rPr>
              <a:t>2. </a:t>
            </a:r>
            <a:r>
              <a:rPr lang="es-CO" sz="2000" b="1" i="1" dirty="0" smtClean="0">
                <a:latin typeface="Calibri" pitchFamily="34" charset="0"/>
              </a:rPr>
              <a:t>Tzefardea</a:t>
            </a:r>
            <a:r>
              <a:rPr lang="es-CO" sz="2000" i="1" dirty="0" smtClean="0">
                <a:latin typeface="Calibri" pitchFamily="34" charset="0"/>
              </a:rPr>
              <a:t> -Ranas</a:t>
            </a:r>
            <a:endParaRPr sz="2000" dirty="0" smtClean="0">
              <a:latin typeface="Calibri" pitchFamily="34" charset="0"/>
            </a:endParaRPr>
          </a:p>
          <a:p>
            <a:r>
              <a:rPr lang="es-CO" sz="2000" i="1" dirty="0" smtClean="0">
                <a:latin typeface="Calibri" pitchFamily="34" charset="0"/>
              </a:rPr>
              <a:t>3. </a:t>
            </a:r>
            <a:r>
              <a:rPr lang="es-CO" sz="2000" b="1" i="1" dirty="0" smtClean="0">
                <a:latin typeface="Calibri" pitchFamily="34" charset="0"/>
              </a:rPr>
              <a:t>Kinim -</a:t>
            </a:r>
            <a:r>
              <a:rPr lang="es-CO" sz="2000" i="1" dirty="0" smtClean="0">
                <a:latin typeface="Calibri" pitchFamily="34" charset="0"/>
              </a:rPr>
              <a:t>Piojos</a:t>
            </a:r>
            <a:endParaRPr sz="2000" dirty="0" smtClean="0">
              <a:latin typeface="Calibri" pitchFamily="34" charset="0"/>
            </a:endParaRPr>
          </a:p>
          <a:p>
            <a:r>
              <a:rPr lang="es-CO" sz="2000" i="1" dirty="0" smtClean="0">
                <a:latin typeface="Calibri" pitchFamily="34" charset="0"/>
              </a:rPr>
              <a:t>4. </a:t>
            </a:r>
            <a:r>
              <a:rPr lang="es-CO" sz="2000" b="1" i="1" dirty="0" smtClean="0">
                <a:latin typeface="Calibri" pitchFamily="34" charset="0"/>
              </a:rPr>
              <a:t>Arov</a:t>
            </a:r>
            <a:r>
              <a:rPr lang="es-CO" sz="2000" i="1" dirty="0" smtClean="0">
                <a:latin typeface="Calibri" pitchFamily="34" charset="0"/>
              </a:rPr>
              <a:t> -Fieras </a:t>
            </a:r>
            <a:r>
              <a:rPr lang="es-CO" sz="2000" i="1" dirty="0" smtClean="0">
                <a:latin typeface="Calibri" pitchFamily="34" charset="0"/>
              </a:rPr>
              <a:t>salvajes</a:t>
            </a:r>
            <a:endParaRPr sz="2000" dirty="0" smtClean="0">
              <a:latin typeface="Calibri" pitchFamily="34" charset="0"/>
            </a:endParaRPr>
          </a:p>
          <a:p>
            <a:r>
              <a:rPr lang="es-CO" sz="2000" i="1" dirty="0" smtClean="0">
                <a:latin typeface="Calibri" pitchFamily="34" charset="0"/>
              </a:rPr>
              <a:t>5. </a:t>
            </a:r>
            <a:r>
              <a:rPr lang="es-CO" sz="2000" b="1" i="1" dirty="0" smtClean="0">
                <a:latin typeface="Calibri" pitchFamily="34" charset="0"/>
              </a:rPr>
              <a:t>Déver -</a:t>
            </a:r>
            <a:r>
              <a:rPr lang="es-CO" sz="2000" i="1" dirty="0" smtClean="0">
                <a:latin typeface="Calibri" pitchFamily="34" charset="0"/>
              </a:rPr>
              <a:t>Peste</a:t>
            </a:r>
            <a:endParaRPr sz="2000" dirty="0" smtClean="0">
              <a:latin typeface="Calibri" pitchFamily="34" charset="0"/>
            </a:endParaRPr>
          </a:p>
          <a:p>
            <a:r>
              <a:rPr lang="es-CO" sz="2000" i="1" dirty="0" smtClean="0">
                <a:latin typeface="Calibri" pitchFamily="34" charset="0"/>
              </a:rPr>
              <a:t>6. </a:t>
            </a:r>
            <a:r>
              <a:rPr lang="es-CO" sz="2000" b="1" i="1" dirty="0" smtClean="0">
                <a:latin typeface="Calibri" pitchFamily="34" charset="0"/>
              </a:rPr>
              <a:t>Shejin -</a:t>
            </a:r>
            <a:r>
              <a:rPr lang="es-CO" sz="2000" i="1" dirty="0" smtClean="0">
                <a:latin typeface="Calibri" pitchFamily="34" charset="0"/>
              </a:rPr>
              <a:t>Sarna</a:t>
            </a:r>
            <a:endParaRPr sz="2000" dirty="0" smtClean="0">
              <a:latin typeface="Calibri" pitchFamily="34" charset="0"/>
            </a:endParaRPr>
          </a:p>
          <a:p>
            <a:r>
              <a:rPr lang="es-CO" sz="2000" i="1" dirty="0" smtClean="0">
                <a:latin typeface="Calibri" pitchFamily="34" charset="0"/>
              </a:rPr>
              <a:t>7. </a:t>
            </a:r>
            <a:r>
              <a:rPr lang="es-CO" sz="2000" b="1" i="1" dirty="0" smtClean="0">
                <a:latin typeface="Calibri" pitchFamily="34" charset="0"/>
              </a:rPr>
              <a:t>Barad -</a:t>
            </a:r>
            <a:r>
              <a:rPr lang="es-CO" sz="2000" i="1" dirty="0" smtClean="0">
                <a:latin typeface="Calibri" pitchFamily="34" charset="0"/>
              </a:rPr>
              <a:t>Granizo</a:t>
            </a:r>
            <a:endParaRPr sz="2000" dirty="0" smtClean="0">
              <a:latin typeface="Calibri" pitchFamily="34" charset="0"/>
            </a:endParaRPr>
          </a:p>
          <a:p>
            <a:r>
              <a:rPr lang="es-CO" sz="2000" i="1" dirty="0" smtClean="0">
                <a:latin typeface="Calibri" pitchFamily="34" charset="0"/>
              </a:rPr>
              <a:t>8. </a:t>
            </a:r>
            <a:r>
              <a:rPr lang="es-CO" sz="2000" b="1" i="1" dirty="0" err="1" smtClean="0">
                <a:latin typeface="Calibri" pitchFamily="34" charset="0"/>
              </a:rPr>
              <a:t>Arbé</a:t>
            </a:r>
            <a:r>
              <a:rPr lang="es-CO" sz="2000" i="1" dirty="0" smtClean="0">
                <a:latin typeface="Calibri" pitchFamily="34" charset="0"/>
              </a:rPr>
              <a:t> Langostas</a:t>
            </a:r>
            <a:endParaRPr sz="2000" dirty="0" smtClean="0">
              <a:latin typeface="Calibri" pitchFamily="34" charset="0"/>
            </a:endParaRPr>
          </a:p>
          <a:p>
            <a:r>
              <a:rPr lang="es-CO" sz="2000" i="1" dirty="0" smtClean="0">
                <a:latin typeface="Calibri" pitchFamily="34" charset="0"/>
              </a:rPr>
              <a:t>9. </a:t>
            </a:r>
            <a:r>
              <a:rPr lang="es-CO" sz="2000" b="1" i="1" dirty="0" err="1" smtClean="0">
                <a:latin typeface="Calibri" pitchFamily="34" charset="0"/>
              </a:rPr>
              <a:t>Jóshej</a:t>
            </a:r>
            <a:r>
              <a:rPr lang="es-CO" sz="2000" b="1" i="1" dirty="0" smtClean="0">
                <a:latin typeface="Calibri" pitchFamily="34" charset="0"/>
              </a:rPr>
              <a:t> -</a:t>
            </a:r>
            <a:r>
              <a:rPr lang="es-CO" sz="2000" i="1" dirty="0" smtClean="0">
                <a:latin typeface="Calibri" pitchFamily="34" charset="0"/>
              </a:rPr>
              <a:t>Oscuridad</a:t>
            </a:r>
            <a:endParaRPr sz="2000" dirty="0" smtClean="0">
              <a:latin typeface="Calibri" pitchFamily="34" charset="0"/>
            </a:endParaRPr>
          </a:p>
          <a:p>
            <a:r>
              <a:rPr lang="es-CO" sz="2000" i="1" dirty="0" smtClean="0">
                <a:latin typeface="Calibri" pitchFamily="34" charset="0"/>
              </a:rPr>
              <a:t>10. </a:t>
            </a:r>
            <a:r>
              <a:rPr lang="es-CO" sz="2000" b="1" i="1" dirty="0" smtClean="0">
                <a:latin typeface="Calibri" pitchFamily="34" charset="0"/>
              </a:rPr>
              <a:t>Makat Bejorot</a:t>
            </a:r>
            <a:r>
              <a:rPr lang="es-CO" sz="2000" i="1" dirty="0" smtClean="0">
                <a:latin typeface="Calibri" pitchFamily="34" charset="0"/>
              </a:rPr>
              <a:t> </a:t>
            </a:r>
            <a:r>
              <a:rPr lang="es-CO" sz="2000" i="1" dirty="0" smtClean="0">
                <a:latin typeface="Calibri" pitchFamily="34" charset="0"/>
              </a:rPr>
              <a:t>-Muerte </a:t>
            </a:r>
            <a:r>
              <a:rPr lang="es-CO" sz="2000" i="1" dirty="0" smtClean="0">
                <a:latin typeface="Calibri" pitchFamily="34" charset="0"/>
              </a:rPr>
              <a:t>de los </a:t>
            </a:r>
            <a:r>
              <a:rPr lang="es-CO" sz="2000" i="1" dirty="0" smtClean="0">
                <a:latin typeface="Calibri" pitchFamily="34" charset="0"/>
              </a:rPr>
              <a:t>primogénitos</a:t>
            </a:r>
            <a:endParaRPr sz="2000" dirty="0" smtClean="0">
              <a:latin typeface="Calibri" pitchFamily="34" charset="0"/>
            </a:endParaRPr>
          </a:p>
          <a:p>
            <a:endParaRPr sz="2000" dirty="0" smtClean="0">
              <a:latin typeface="Calibri" pitchFamily="34" charset="0"/>
            </a:endParaRPr>
          </a:p>
        </p:txBody>
      </p:sp>
      <p:pic>
        <p:nvPicPr>
          <p:cNvPr id="32773" name="Picture 2"/>
          <p:cNvPicPr preferRelativeResize="0">
            <a:picLocks noChangeArrowheads="1"/>
          </p:cNvPicPr>
          <p:nvPr/>
        </p:nvPicPr>
        <p:blipFill>
          <a:blip r:embed="rId4" cstate="print"/>
          <a:srcRect/>
          <a:stretch>
            <a:fillRect/>
          </a:stretch>
        </p:blipFill>
        <p:spPr bwMode="auto">
          <a:xfrm>
            <a:off x="4648200" y="2514600"/>
            <a:ext cx="3581400" cy="25908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467600" cy="4800600"/>
          </a:xfrm>
        </p:spPr>
        <p:txBody>
          <a:bodyPr/>
          <a:lstStyle/>
          <a:p>
            <a:r>
              <a:rPr lang="es-ES" sz="2800" b="1" dirty="0" smtClean="0">
                <a:latin typeface="Calibri" pitchFamily="34" charset="0"/>
              </a:rPr>
              <a:t> Se prosigue con relatos</a:t>
            </a:r>
          </a:p>
          <a:p>
            <a:r>
              <a:rPr lang="es-ES" sz="2800" i="1" dirty="0" smtClean="0">
                <a:latin typeface="Calibri" pitchFamily="34" charset="0"/>
              </a:rPr>
              <a:t>El rabino Yehudah se refirió a ellos por siglas:</a:t>
            </a:r>
          </a:p>
          <a:p>
            <a:r>
              <a:rPr lang="es-ES" sz="2800" b="1" i="1" dirty="0" err="1" smtClean="0">
                <a:latin typeface="Calibri" pitchFamily="34" charset="0"/>
              </a:rPr>
              <a:t>DeTzaK</a:t>
            </a:r>
            <a:r>
              <a:rPr lang="es-ES" sz="2800" i="1" dirty="0" smtClean="0">
                <a:latin typeface="Calibri" pitchFamily="34" charset="0"/>
              </a:rPr>
              <a:t> </a:t>
            </a:r>
            <a:r>
              <a:rPr lang="es-ES" sz="2800" i="1" dirty="0" smtClean="0">
                <a:latin typeface="Calibri" pitchFamily="34" charset="0"/>
              </a:rPr>
              <a:t>(sangre, ranas, piojos);</a:t>
            </a:r>
          </a:p>
          <a:p>
            <a:r>
              <a:rPr lang="es-ES" sz="2800" b="1" i="1" dirty="0" err="1" smtClean="0">
                <a:latin typeface="Calibri" pitchFamily="34" charset="0"/>
              </a:rPr>
              <a:t>ADaSh</a:t>
            </a:r>
            <a:r>
              <a:rPr lang="es-ES" sz="2800" i="1" dirty="0" smtClean="0">
                <a:latin typeface="Calibri" pitchFamily="34" charset="0"/>
              </a:rPr>
              <a:t> (bestias, pestilencia, forúnculos);</a:t>
            </a:r>
          </a:p>
          <a:p>
            <a:r>
              <a:rPr lang="es-ES" sz="2800" b="1" i="1" dirty="0" err="1" smtClean="0">
                <a:latin typeface="Calibri" pitchFamily="34" charset="0"/>
              </a:rPr>
              <a:t>BeAJaV</a:t>
            </a:r>
            <a:r>
              <a:rPr lang="es-ES" sz="2800" i="1" dirty="0" smtClean="0">
                <a:latin typeface="Calibri" pitchFamily="34" charset="0"/>
              </a:rPr>
              <a:t> </a:t>
            </a:r>
            <a:r>
              <a:rPr lang="es-ES" sz="2800" i="1" dirty="0" smtClean="0">
                <a:latin typeface="Calibri" pitchFamily="34" charset="0"/>
              </a:rPr>
              <a:t>(granizo, langosta, oscuridad, primogénito</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467600" cy="4800600"/>
          </a:xfrm>
        </p:spPr>
        <p:txBody>
          <a:bodyPr/>
          <a:lstStyle/>
          <a:p>
            <a:r>
              <a:rPr lang="es-ES" sz="2800" i="1" dirty="0" smtClean="0">
                <a:latin typeface="Calibri" pitchFamily="34" charset="0"/>
              </a:rPr>
              <a:t>El </a:t>
            </a:r>
            <a:r>
              <a:rPr lang="es-ES" sz="2800" i="1" dirty="0" smtClean="0">
                <a:latin typeface="Calibri" pitchFamily="34" charset="0"/>
              </a:rPr>
              <a:t>rabino Yosi el galileo dijo: ¿Cómo sabes que los egipcios fueron golpeados por diez plagas en Egipto, y luego fueron golpeados por cincuenta plagas en el mar?</a:t>
            </a:r>
          </a:p>
          <a:p>
            <a:r>
              <a:rPr lang="es-ES" sz="2800" i="1" dirty="0" smtClean="0">
                <a:latin typeface="Calibri" pitchFamily="34" charset="0"/>
              </a:rPr>
              <a:t>En Egipto dice de ellos: "Los magos dijeron al faraón:" Este es el dedo de Di-s ". En el mar dice: "Israel vio la gran mano que el Señor puso contra Egipto; y el pueblo temía al Señor y creía en el Señor y en su siervo Moisés ".</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467600" cy="4800600"/>
          </a:xfrm>
        </p:spPr>
        <p:txBody>
          <a:bodyPr/>
          <a:lstStyle/>
          <a:p>
            <a:r>
              <a:rPr lang="es-ES" sz="2800" i="1" dirty="0" smtClean="0">
                <a:latin typeface="Calibri" pitchFamily="34" charset="0"/>
              </a:rPr>
              <a:t>Ahora, ¿con qué frecuencia fueron golpeados por 'el dedo'? Diez plagas!</a:t>
            </a:r>
          </a:p>
          <a:p>
            <a:r>
              <a:rPr lang="es-ES" sz="2800" i="1" dirty="0" smtClean="0">
                <a:latin typeface="Calibri" pitchFamily="34" charset="0"/>
              </a:rPr>
              <a:t>¡Así debes concluir que en Egipto fueron azotados por diez plagas, en el mar fueron golpeados por cincuenta plagas!</a:t>
            </a:r>
            <a:r>
              <a:rPr lang="es-CO" sz="2800" i="1" dirty="0" smtClean="0">
                <a:latin typeface="Calibri" pitchFamily="34" charset="0"/>
              </a:rPr>
              <a:t>. </a:t>
            </a:r>
            <a:r>
              <a:rPr lang="es-CO" sz="1800" dirty="0" smtClean="0">
                <a:latin typeface="Calibri" pitchFamily="34" charset="0"/>
              </a:rPr>
              <a:t> (Shemot 8:15)..</a:t>
            </a:r>
            <a:endParaRPr lang="es-CO" sz="2800" dirty="0" smtClean="0">
              <a:latin typeface="Calibri" pitchFamily="34" charset="0"/>
            </a:endParaRPr>
          </a:p>
          <a:p>
            <a:r>
              <a:rPr lang="es-ES" sz="2800" i="1" dirty="0" smtClean="0">
                <a:latin typeface="Calibri" pitchFamily="34" charset="0"/>
              </a:rPr>
              <a:t>Rabi Eliezer dijo: ¿Cómo sabemos que cada plaga individual que el Santo, bendito sea Él, trajo sobre los egipcios en Egipto consistió en cuatro plagas</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467600" cy="4800600"/>
          </a:xfrm>
        </p:spPr>
        <p:txBody>
          <a:bodyPr/>
          <a:lstStyle/>
          <a:p>
            <a:r>
              <a:rPr lang="es-ES" sz="2800" i="1" dirty="0" smtClean="0">
                <a:latin typeface="Calibri" pitchFamily="34" charset="0"/>
              </a:rPr>
              <a:t>Porque </a:t>
            </a:r>
            <a:r>
              <a:rPr lang="es-ES" sz="2800" i="1" dirty="0" smtClean="0">
                <a:latin typeface="Calibri" pitchFamily="34" charset="0"/>
              </a:rPr>
              <a:t>se dice: "Envió contra ellos su feroz cólera, furia e indignación, y aflicciones, una descarga de mensajeros del mal": "Furia" es uno; 'Indignación', hace dos; 'Problema', hace tres; 'Descarga de mensajeros del mal', hace cuatro.</a:t>
            </a:r>
          </a:p>
          <a:p>
            <a:r>
              <a:rPr lang="es-ES" sz="2800" i="1" dirty="0" smtClean="0">
                <a:latin typeface="Calibri" pitchFamily="34" charset="0"/>
              </a:rPr>
              <a:t>Así debes decir ahora que en Egipto fueron golpeadas por cuarenta plagas, y en el mar fueron golpeadas por doscientas plagas.</a:t>
            </a:r>
          </a:p>
          <a:p>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277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2772" name="Content Placeholder 2"/>
          <p:cNvSpPr txBox="1">
            <a:spLocks noGrp="1"/>
          </p:cNvSpPr>
          <p:nvPr>
            <p:ph idx="1"/>
          </p:nvPr>
        </p:nvSpPr>
        <p:spPr>
          <a:xfrm>
            <a:off x="838200" y="1447800"/>
            <a:ext cx="7467600" cy="4800600"/>
          </a:xfrm>
        </p:spPr>
        <p:txBody>
          <a:bodyPr/>
          <a:lstStyle/>
          <a:p>
            <a:r>
              <a:rPr lang="es-ES" sz="2600" i="1" dirty="0" smtClean="0">
                <a:latin typeface="Calibri" pitchFamily="34" charset="0"/>
              </a:rPr>
              <a:t>Rabi Akiva dijo: ¿Cómo sabemos que cada plaga individual que el Santo, bendito sea Él, trajo sobre los egipcios en Egipto consistió en cinco plagas?</a:t>
            </a:r>
          </a:p>
          <a:p>
            <a:r>
              <a:rPr lang="es-ES" sz="2600" i="1" dirty="0" smtClean="0">
                <a:latin typeface="Calibri" pitchFamily="34" charset="0"/>
              </a:rPr>
              <a:t>Porque </a:t>
            </a:r>
            <a:r>
              <a:rPr lang="es-ES" sz="2600" i="1" dirty="0" smtClean="0">
                <a:latin typeface="Calibri" pitchFamily="34" charset="0"/>
              </a:rPr>
              <a:t>se dice: "Envió contra ellos su ira feroz, furia e indignación, y sus problemas, una descarga de mensajeros del mal": "Su ira feroz", es uno; "furia", hace dos; "indignación", hace tres; "problemas", hace cuatro; "descarga de mensajeros del mal", hace cinco. </a:t>
            </a:r>
          </a:p>
          <a:p>
            <a:r>
              <a:rPr lang="es-ES" sz="2600" i="1" dirty="0" smtClean="0">
                <a:latin typeface="Calibri" pitchFamily="34" charset="0"/>
              </a:rPr>
              <a:t>Así debes decir ahora que en Egipto fueron golpeadas por cincuenta plagas, y en el mar fueron golpeadas por doscientas cincuenta plagas.</a:t>
            </a:r>
          </a:p>
          <a:p>
            <a:endParaRPr lang="es-ES" sz="2000" i="1" dirty="0" smtClean="0">
              <a:latin typeface="Calibri" pitchFamily="34" charset="0"/>
            </a:endParaRPr>
          </a:p>
          <a:p>
            <a:pPr>
              <a:buNone/>
            </a:pPr>
            <a:endParaRPr lang="es-ES" sz="20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CO" sz="2000" b="1" dirty="0" smtClean="0">
                <a:latin typeface="Calibri" pitchFamily="34" charset="0"/>
              </a:rPr>
              <a:t>Después se procede a reconocer un hecho tradicional expresado por una palabra especial: </a:t>
            </a:r>
            <a:r>
              <a:rPr lang="es-CO" sz="2000" b="1" i="1" dirty="0" err="1" smtClean="0">
                <a:latin typeface="Calibri" pitchFamily="34" charset="0"/>
              </a:rPr>
              <a:t>Dayenu</a:t>
            </a:r>
            <a:endParaRPr lang="es-CO" sz="2000" b="1" i="1" dirty="0" smtClean="0">
              <a:latin typeface="Calibri" pitchFamily="34" charset="0"/>
            </a:endParaRPr>
          </a:p>
          <a:p>
            <a:r>
              <a:rPr lang="es-CO" sz="2800" i="1" dirty="0" smtClean="0">
                <a:latin typeface="Calibri" pitchFamily="34" charset="0"/>
              </a:rPr>
              <a:t>Cuántas cosas buenas hizo Dios con nosotros!</a:t>
            </a:r>
            <a:endParaRPr sz="2800" dirty="0" smtClean="0">
              <a:latin typeface="Calibri" pitchFamily="34" charset="0"/>
            </a:endParaRPr>
          </a:p>
          <a:p>
            <a:r>
              <a:rPr lang="es-ES" sz="2800" i="1" dirty="0" smtClean="0">
                <a:latin typeface="Calibri" pitchFamily="34" charset="0"/>
              </a:rPr>
              <a:t>Si Él nos hubiera sacado de Egipto y no hubiera llevado a cabo juicios contra ellos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hubiera llevado a cabo juicios contra ellos, y no contra sus ídolos </a:t>
            </a:r>
            <a:r>
              <a:rPr lang="es-ES" sz="2800" b="1" i="1" dirty="0" smtClean="0">
                <a:latin typeface="Calibri" pitchFamily="34" charset="0"/>
              </a:rPr>
              <a:t>Dayenu</a:t>
            </a:r>
            <a:r>
              <a:rPr lang="es-ES" sz="2800" i="1" dirty="0" smtClean="0">
                <a:latin typeface="Calibri" pitchFamily="34" charset="0"/>
              </a:rPr>
              <a:t>, ¡nos habría bastado</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sz="2800" i="1" dirty="0" smtClean="0">
                <a:latin typeface="Calibri" pitchFamily="34" charset="0"/>
              </a:rPr>
              <a:t>Si </a:t>
            </a:r>
            <a:r>
              <a:rPr lang="es-ES" sz="2800" i="1" dirty="0" smtClean="0">
                <a:latin typeface="Calibri" pitchFamily="34" charset="0"/>
              </a:rPr>
              <a:t>Él hubiera destruido sus ídolos, y no hubiera golpeado a su primogénito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hubiera golpeado a sus primogénitos, y no nos hubiera dado su riqueza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nos hubiera dado su riqueza y no hubiera dividido el mar para nosotros, </a:t>
            </a:r>
            <a:r>
              <a:rPr lang="es-ES" sz="2800" b="1" i="1" dirty="0" smtClean="0">
                <a:latin typeface="Calibri" pitchFamily="34" charset="0"/>
              </a:rPr>
              <a:t>Dayenu</a:t>
            </a:r>
            <a:r>
              <a:rPr lang="es-ES" sz="2800" i="1" dirty="0" smtClean="0">
                <a:latin typeface="Calibri" pitchFamily="34" charset="0"/>
              </a:rPr>
              <a:t>, ¡nos habría bastado!</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7086600" cy="4800600"/>
          </a:xfrm>
        </p:spPr>
        <p:txBody>
          <a:bodyPr/>
          <a:lstStyle/>
          <a:p>
            <a:r>
              <a:rPr lang="es-ES" sz="2800" i="1" dirty="0" smtClean="0">
                <a:latin typeface="Calibri" pitchFamily="34" charset="0"/>
              </a:rPr>
              <a:t>Si Él hubiera dividido el mar por nosotros y no nos hubiera llevado a través de la tierra seca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nos hubiera llevado a través del mar en tierra firme, y no hubiera ahogado a nuestros opresores en él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hubiera ahogado a nuestros opresores en él, y no hubiera abastecido nuestras necesidades en el desierto durante cuarenta años </a:t>
            </a:r>
            <a:r>
              <a:rPr lang="es-ES" sz="2800" b="1" i="1" dirty="0" smtClean="0">
                <a:latin typeface="Calibri" pitchFamily="34" charset="0"/>
              </a:rPr>
              <a:t>Dayenu</a:t>
            </a:r>
            <a:r>
              <a:rPr lang="es-ES" sz="2800" i="1" dirty="0" smtClean="0">
                <a:latin typeface="Calibri" pitchFamily="34" charset="0"/>
              </a:rPr>
              <a:t>, ¡nos habría bastado</a:t>
            </a:r>
            <a:r>
              <a:rPr lang="es-ES" sz="2800" i="1" dirty="0" smtClean="0">
                <a:latin typeface="Calibri" pitchFamily="34" charset="0"/>
              </a:rPr>
              <a:t>!</a:t>
            </a:r>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7086600" cy="4800600"/>
          </a:xfrm>
        </p:spPr>
        <p:txBody>
          <a:bodyPr/>
          <a:lstStyle/>
          <a:p>
            <a:r>
              <a:rPr lang="es-ES" sz="2800" i="1" dirty="0" smtClean="0">
                <a:latin typeface="Calibri" pitchFamily="34" charset="0"/>
              </a:rPr>
              <a:t>Si </a:t>
            </a:r>
            <a:r>
              <a:rPr lang="es-ES" sz="2800" i="1" dirty="0" smtClean="0">
                <a:latin typeface="Calibri" pitchFamily="34" charset="0"/>
              </a:rPr>
              <a:t>Él hubiera abastecido nuestras necesidades en el desierto durante cuarenta años, y no nos hubiera alimentado con el maná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nos hubiera alimentado con el maná y no nos hubiera dado el Shabat </a:t>
            </a:r>
            <a:r>
              <a:rPr lang="es-ES" sz="2800" b="1" i="1" dirty="0" smtClean="0">
                <a:latin typeface="Calibri" pitchFamily="34" charset="0"/>
              </a:rPr>
              <a:t>Dayenu</a:t>
            </a:r>
            <a:r>
              <a:rPr lang="es-ES" sz="2800" i="1" dirty="0" smtClean="0">
                <a:latin typeface="Calibri" pitchFamily="34" charset="0"/>
              </a:rPr>
              <a:t>, ¡nos habría bastado</a:t>
            </a:r>
            <a:r>
              <a:rPr lang="es-ES" sz="2800" i="1" dirty="0" smtClean="0">
                <a:latin typeface="Calibri" pitchFamily="34" charset="0"/>
              </a:rPr>
              <a:t>! </a:t>
            </a:r>
            <a:endParaRPr lang="es-ES" sz="2800" i="1" dirty="0" smtClean="0">
              <a:latin typeface="Calibri" pitchFamily="34" charset="0"/>
            </a:endParaRPr>
          </a:p>
          <a:p>
            <a:r>
              <a:rPr lang="es-ES" sz="2800" i="1" dirty="0" smtClean="0">
                <a:latin typeface="Calibri" pitchFamily="34" charset="0"/>
              </a:rPr>
              <a:t>Si </a:t>
            </a:r>
            <a:r>
              <a:rPr lang="es-ES" sz="2800" i="1" dirty="0" smtClean="0">
                <a:latin typeface="Calibri" pitchFamily="34" charset="0"/>
              </a:rPr>
              <a:t>Él nos hubiera dado el Shabat y no nos hubiera traído ante el Monte Sinaí </a:t>
            </a:r>
            <a:r>
              <a:rPr lang="es-ES" sz="2800" b="1" i="1" dirty="0" smtClean="0">
                <a:latin typeface="Calibri" pitchFamily="34" charset="0"/>
              </a:rPr>
              <a:t>Dayenu</a:t>
            </a:r>
            <a:r>
              <a:rPr lang="es-ES" sz="2800" i="1" dirty="0" smtClean="0">
                <a:latin typeface="Calibri" pitchFamily="34" charset="0"/>
              </a:rPr>
              <a:t>, ¡nos habría bastado!</a:t>
            </a:r>
          </a:p>
          <a:p>
            <a:endParaRPr lang="es-ES"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6705600" cy="4800600"/>
          </a:xfrm>
        </p:spPr>
        <p:txBody>
          <a:bodyPr/>
          <a:lstStyle/>
          <a:p>
            <a:r>
              <a:rPr lang="es-ES" sz="2800" i="1" dirty="0" smtClean="0">
                <a:latin typeface="Calibri" pitchFamily="34" charset="0"/>
              </a:rPr>
              <a:t>Si </a:t>
            </a:r>
            <a:r>
              <a:rPr lang="es-ES" sz="2800" i="1" dirty="0" smtClean="0">
                <a:latin typeface="Calibri" pitchFamily="34" charset="0"/>
              </a:rPr>
              <a:t>nos hubiera traído ante el Monte Sinaí, y no nos hubiera dado la Torá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nos hubiera dado la Torá y no nos hubiera traído a la tierra de Israel </a:t>
            </a:r>
            <a:r>
              <a:rPr lang="es-ES" sz="2800" b="1" i="1" dirty="0" smtClean="0">
                <a:latin typeface="Calibri" pitchFamily="34" charset="0"/>
              </a:rPr>
              <a:t>Dayenu</a:t>
            </a:r>
            <a:r>
              <a:rPr lang="es-ES" sz="2800" i="1" dirty="0" smtClean="0">
                <a:latin typeface="Calibri" pitchFamily="34" charset="0"/>
              </a:rPr>
              <a:t>, ¡nos habría bastado!</a:t>
            </a:r>
          </a:p>
          <a:p>
            <a:r>
              <a:rPr lang="es-ES" sz="2800" i="1" dirty="0" smtClean="0">
                <a:latin typeface="Calibri" pitchFamily="34" charset="0"/>
              </a:rPr>
              <a:t>Si Él nos hubiera traído a la tierra de Israel, y no hubiera construido para nosotros el Beit Habejiráh </a:t>
            </a:r>
            <a:r>
              <a:rPr lang="es-ES" sz="2000" i="1" dirty="0" smtClean="0">
                <a:latin typeface="Calibri" pitchFamily="34" charset="0"/>
              </a:rPr>
              <a:t>(Casa Elegida; el Beit HaMikdash)</a:t>
            </a:r>
            <a:r>
              <a:rPr lang="es-ES" sz="2800" i="1" dirty="0" smtClean="0">
                <a:latin typeface="Calibri" pitchFamily="34" charset="0"/>
              </a:rPr>
              <a:t> </a:t>
            </a:r>
            <a:r>
              <a:rPr lang="es-ES" sz="2800" b="1" i="1" dirty="0" smtClean="0">
                <a:latin typeface="Calibri" pitchFamily="34" charset="0"/>
              </a:rPr>
              <a:t>Dayenu</a:t>
            </a:r>
            <a:r>
              <a:rPr lang="es-ES" sz="2800" i="1" dirty="0" smtClean="0">
                <a:latin typeface="Calibri" pitchFamily="34" charset="0"/>
              </a:rPr>
              <a:t>, ¡nos habría bastado!</a:t>
            </a:r>
            <a:endParaRPr sz="28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7391400" cy="4800600"/>
          </a:xfrm>
        </p:spPr>
        <p:txBody>
          <a:bodyPr/>
          <a:lstStyle/>
          <a:p>
            <a:r>
              <a:rPr lang="es-ES" sz="3100" i="1" dirty="0" smtClean="0">
                <a:latin typeface="Calibri" pitchFamily="34" charset="0"/>
              </a:rPr>
              <a:t>Por lo tanto, cuánto más deberíamos estar agradecidos al Omnipresente por la bondad duplicada y redoblada que nos ha otorgado; </a:t>
            </a:r>
            <a:endParaRPr lang="es-ES" sz="3100" i="1" dirty="0" smtClean="0">
              <a:latin typeface="Calibri" pitchFamily="34" charset="0"/>
            </a:endParaRPr>
          </a:p>
          <a:p>
            <a:r>
              <a:rPr lang="es-ES" sz="3100" i="1" dirty="0" smtClean="0">
                <a:latin typeface="Calibri" pitchFamily="34" charset="0"/>
              </a:rPr>
              <a:t>Porque </a:t>
            </a:r>
            <a:r>
              <a:rPr lang="es-ES" sz="3100" i="1" dirty="0" smtClean="0">
                <a:latin typeface="Calibri" pitchFamily="34" charset="0"/>
              </a:rPr>
              <a:t>Él nos sacó de Egipto y llevó a cabo juicios contra ellos y contra sus ídolos, </a:t>
            </a:r>
            <a:r>
              <a:rPr lang="es-ES" sz="3100" i="1" dirty="0" smtClean="0">
                <a:latin typeface="Calibri" pitchFamily="34" charset="0"/>
              </a:rPr>
              <a:t>e </a:t>
            </a:r>
            <a:r>
              <a:rPr lang="es-ES" sz="3100" i="1" dirty="0" smtClean="0">
                <a:latin typeface="Calibri" pitchFamily="34" charset="0"/>
              </a:rPr>
              <a:t>hirió a sus primogénitos, y nos dio su riqueza, y partió el mar por nosotros, y nos llevó a través de </a:t>
            </a:r>
            <a:r>
              <a:rPr lang="es-ES" sz="3100" i="1" dirty="0" smtClean="0">
                <a:latin typeface="Calibri" pitchFamily="34" charset="0"/>
              </a:rPr>
              <a:t>el a </a:t>
            </a:r>
            <a:r>
              <a:rPr lang="es-ES" sz="3100" i="1" dirty="0" smtClean="0">
                <a:latin typeface="Calibri" pitchFamily="34" charset="0"/>
              </a:rPr>
              <a:t>tierra firme, </a:t>
            </a:r>
            <a:endParaRPr lang="es-ES" sz="31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481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4820" name="Content Placeholder 2"/>
          <p:cNvSpPr txBox="1">
            <a:spLocks noGrp="1"/>
          </p:cNvSpPr>
          <p:nvPr>
            <p:ph idx="1"/>
          </p:nvPr>
        </p:nvSpPr>
        <p:spPr>
          <a:xfrm>
            <a:off x="838200" y="1447800"/>
            <a:ext cx="7391400" cy="4800600"/>
          </a:xfrm>
        </p:spPr>
        <p:txBody>
          <a:bodyPr/>
          <a:lstStyle/>
          <a:p>
            <a:r>
              <a:rPr lang="es-ES" i="1" dirty="0" smtClean="0">
                <a:latin typeface="Calibri" pitchFamily="34" charset="0"/>
              </a:rPr>
              <a:t>Ahogamos </a:t>
            </a:r>
            <a:r>
              <a:rPr lang="es-ES" i="1" dirty="0" smtClean="0">
                <a:latin typeface="Calibri" pitchFamily="34" charset="0"/>
              </a:rPr>
              <a:t>a nuestros opresores en él, y suplimos nuestras necesidades en el desierto durante cuarenta años, y nos alimentaron con el maná, y nos dieron el Shabat, y nos llevaron ante el Monte Sinaí, y nos dieron la Torá, y nos trajeron a la tierra de Israel y </a:t>
            </a:r>
            <a:r>
              <a:rPr lang="es-ES" i="1" dirty="0" smtClean="0">
                <a:latin typeface="Calibri" pitchFamily="34" charset="0"/>
              </a:rPr>
              <a:t>Construyó </a:t>
            </a:r>
            <a:r>
              <a:rPr lang="es-ES" i="1" dirty="0" smtClean="0">
                <a:latin typeface="Calibri" pitchFamily="34" charset="0"/>
              </a:rPr>
              <a:t>para nosotros el Beit Habejiráh para expiar todos nuestros pecados.</a:t>
            </a:r>
            <a:endParaRPr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5562600" cy="4800600"/>
          </a:xfrm>
        </p:spPr>
        <p:txBody>
          <a:bodyPr/>
          <a:lstStyle/>
          <a:p>
            <a:r>
              <a:rPr lang="es-CO" b="1" dirty="0" smtClean="0">
                <a:latin typeface="Calibri" pitchFamily="34" charset="0"/>
              </a:rPr>
              <a:t>Se </a:t>
            </a:r>
            <a:r>
              <a:rPr lang="es-CO" b="1" dirty="0" smtClean="0">
                <a:latin typeface="Calibri" pitchFamily="34" charset="0"/>
              </a:rPr>
              <a:t>levanta el hueso y se dice:</a:t>
            </a:r>
          </a:p>
          <a:p>
            <a:r>
              <a:rPr lang="es-CO" i="1" dirty="0" smtClean="0">
                <a:latin typeface="Calibri" pitchFamily="34" charset="0"/>
              </a:rPr>
              <a:t>¿El sacrificio de Pésaj que nuestros antepasados comían en los tiempos que existía el templo, por qué se hacía? Porque salteó el Santo - bendito es Él, las casas de nuestros antepasados en Egipto. </a:t>
            </a:r>
            <a:endParaRPr lang="es-CO" i="1"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5845" name="Picture 2"/>
          <p:cNvPicPr>
            <a:picLocks noChangeAspect="1" noChangeArrowheads="1"/>
          </p:cNvPicPr>
          <p:nvPr/>
        </p:nvPicPr>
        <p:blipFill>
          <a:blip r:embed="rId4" cstate="print"/>
          <a:srcRect/>
          <a:stretch>
            <a:fillRect/>
          </a:stretch>
        </p:blipFill>
        <p:spPr bwMode="auto">
          <a:xfrm>
            <a:off x="6661150" y="1752600"/>
            <a:ext cx="1539875"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5562600" cy="4800600"/>
          </a:xfrm>
        </p:spPr>
        <p:txBody>
          <a:bodyPr/>
          <a:lstStyle/>
          <a:p>
            <a:r>
              <a:rPr lang="es-CO" dirty="0" smtClean="0">
                <a:latin typeface="Calibri" pitchFamily="34" charset="0"/>
              </a:rPr>
              <a:t>Como </a:t>
            </a:r>
            <a:r>
              <a:rPr lang="es-CO" dirty="0" smtClean="0">
                <a:latin typeface="Calibri" pitchFamily="34" charset="0"/>
              </a:rPr>
              <a:t>está escrito: </a:t>
            </a:r>
            <a:endParaRPr lang="es-CO" dirty="0" smtClean="0">
              <a:latin typeface="Calibri" pitchFamily="34" charset="0"/>
            </a:endParaRPr>
          </a:p>
          <a:p>
            <a:r>
              <a:rPr lang="es-CO" i="1" dirty="0" smtClean="0">
                <a:latin typeface="Calibri" pitchFamily="34" charset="0"/>
              </a:rPr>
              <a:t>“</a:t>
            </a:r>
            <a:r>
              <a:rPr lang="es-CO" i="1" dirty="0" smtClean="0">
                <a:latin typeface="Calibri" pitchFamily="34" charset="0"/>
              </a:rPr>
              <a:t>Y dirán: 'El sacrificio de Pésaj es este para Dios, Quien salteó las casas de los hijos de Israel en Egipto, al golpear a Egipto y a nuestras casas salvó', y se inclinó el pueblo y se prosternó- </a:t>
            </a:r>
            <a:r>
              <a:rPr lang="es-CO" sz="1800" dirty="0" smtClean="0">
                <a:latin typeface="Calibri" pitchFamily="34" charset="0"/>
              </a:rPr>
              <a:t>(Shemot Éxodo 12:27).</a:t>
            </a:r>
            <a:endParaRPr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5845" name="Picture 2"/>
          <p:cNvPicPr>
            <a:picLocks noChangeAspect="1" noChangeArrowheads="1"/>
          </p:cNvPicPr>
          <p:nvPr/>
        </p:nvPicPr>
        <p:blipFill>
          <a:blip r:embed="rId4" cstate="print"/>
          <a:srcRect/>
          <a:stretch>
            <a:fillRect/>
          </a:stretch>
        </p:blipFill>
        <p:spPr bwMode="auto">
          <a:xfrm>
            <a:off x="6661150" y="1752600"/>
            <a:ext cx="1539875"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7391400" cy="4800600"/>
          </a:xfrm>
        </p:spPr>
        <p:txBody>
          <a:bodyPr/>
          <a:lstStyle/>
          <a:p>
            <a:r>
              <a:rPr lang="es-ES" sz="2900" i="1" dirty="0" smtClean="0"/>
              <a:t>Rabban Gamliel solía decir: Quien no discute las siguientes tres cosas en la Pascua no ha cumplido con su deber, a saber:</a:t>
            </a:r>
          </a:p>
          <a:p>
            <a:r>
              <a:rPr lang="es-ES" sz="2900" b="1" i="1" dirty="0" smtClean="0"/>
              <a:t>Pésaj</a:t>
            </a:r>
            <a:r>
              <a:rPr lang="es-ES" sz="2900" i="1" dirty="0" smtClean="0"/>
              <a:t> (el sacrificio de la Pascua),</a:t>
            </a:r>
          </a:p>
          <a:p>
            <a:r>
              <a:rPr lang="es-ES" sz="2900" b="1" i="1" dirty="0" smtClean="0"/>
              <a:t>Matzá</a:t>
            </a:r>
            <a:r>
              <a:rPr lang="es-ES" sz="2900" i="1" dirty="0" smtClean="0"/>
              <a:t> (el pan sin levadura) y</a:t>
            </a:r>
          </a:p>
          <a:p>
            <a:r>
              <a:rPr lang="es-ES" sz="2900" b="1" i="1" dirty="0" smtClean="0"/>
              <a:t>Maror</a:t>
            </a:r>
            <a:r>
              <a:rPr lang="es-ES" sz="2900" i="1" dirty="0" smtClean="0"/>
              <a:t> (las hierbas amargas</a:t>
            </a:r>
            <a:r>
              <a:rPr lang="es-ES" sz="2900" i="1" dirty="0" smtClean="0"/>
              <a:t>).</a:t>
            </a:r>
            <a:endParaRPr lang="es-ES" sz="2900" i="1" dirty="0" smtClean="0"/>
          </a:p>
          <a:p>
            <a:r>
              <a:rPr lang="es-ES" sz="2900" b="1" i="1" dirty="0" smtClean="0"/>
              <a:t>Pésaj</a:t>
            </a:r>
            <a:r>
              <a:rPr lang="es-ES" sz="2900" i="1" dirty="0" smtClean="0"/>
              <a:t>, el cordero de la Pascua que comían nuestros padres durante el Beit HaMikdash, ¿por qué motivo [lo hicieron]?</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584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5844" name="Content Placeholder 2"/>
          <p:cNvSpPr txBox="1">
            <a:spLocks noGrp="1"/>
          </p:cNvSpPr>
          <p:nvPr>
            <p:ph idx="1"/>
          </p:nvPr>
        </p:nvSpPr>
        <p:spPr>
          <a:xfrm>
            <a:off x="838200" y="1447800"/>
            <a:ext cx="7391400" cy="4800600"/>
          </a:xfrm>
        </p:spPr>
        <p:txBody>
          <a:bodyPr/>
          <a:lstStyle/>
          <a:p>
            <a:r>
              <a:rPr lang="es-ES" i="1" dirty="0" smtClean="0"/>
              <a:t>Porque el Omnipresente pasó por encima de las casas de nuestros padres en Egipto, como se dice:</a:t>
            </a:r>
          </a:p>
          <a:p>
            <a:r>
              <a:rPr lang="es-ES" i="1" dirty="0" smtClean="0"/>
              <a:t>"Dirás: Es una ofrenda de la Pascua al Eterno, porque Él pasó por encima de las casas de los hijos de Israel en Egipto cuando golpeó a los egipcios con una plaga, y salvó nuestras casas. Y la gente se inclinó y se </a:t>
            </a:r>
            <a:r>
              <a:rPr lang="es-ES" i="1" dirty="0" smtClean="0"/>
              <a:t>postró".</a:t>
            </a:r>
            <a:endParaRPr sz="2800" i="1"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686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6" name="Picture 2"/>
          <p:cNvPicPr>
            <a:picLocks noChangeAspect="1" noChangeArrowheads="1"/>
          </p:cNvPicPr>
          <p:nvPr/>
        </p:nvPicPr>
        <p:blipFill>
          <a:blip r:embed="rId4" cstate="print"/>
          <a:srcRect/>
          <a:stretch>
            <a:fillRect/>
          </a:stretch>
        </p:blipFill>
        <p:spPr bwMode="auto">
          <a:xfrm>
            <a:off x="6248400" y="2438400"/>
            <a:ext cx="2514600" cy="1743075"/>
          </a:xfrm>
          <a:prstGeom prst="rect">
            <a:avLst/>
          </a:prstGeom>
          <a:noFill/>
          <a:ln w="9525">
            <a:noFill/>
            <a:miter lim="800000"/>
            <a:headEnd/>
            <a:tailEnd/>
          </a:ln>
        </p:spPr>
      </p:pic>
      <p:sp>
        <p:nvSpPr>
          <p:cNvPr id="36868" name="Content Placeholder 2"/>
          <p:cNvSpPr txBox="1">
            <a:spLocks noGrp="1"/>
          </p:cNvSpPr>
          <p:nvPr>
            <p:ph idx="1"/>
          </p:nvPr>
        </p:nvSpPr>
        <p:spPr>
          <a:xfrm>
            <a:off x="838200" y="1447800"/>
            <a:ext cx="5562600" cy="4800600"/>
          </a:xfrm>
        </p:spPr>
        <p:txBody>
          <a:bodyPr/>
          <a:lstStyle/>
          <a:p>
            <a:r>
              <a:rPr lang="es-CO" sz="2400" b="1" dirty="0" smtClean="0">
                <a:solidFill>
                  <a:srgbClr val="FF0000"/>
                </a:solidFill>
                <a:latin typeface="Calibri" pitchFamily="34" charset="0"/>
              </a:rPr>
              <a:t>Se </a:t>
            </a:r>
            <a:r>
              <a:rPr lang="es-CO" sz="2400" b="1" dirty="0" smtClean="0">
                <a:solidFill>
                  <a:srgbClr val="FF0000"/>
                </a:solidFill>
                <a:latin typeface="Calibri" pitchFamily="34" charset="0"/>
              </a:rPr>
              <a:t>toma el Matzo que esté roto y se dice: </a:t>
            </a:r>
            <a:endParaRPr sz="2400" dirty="0" smtClean="0">
              <a:solidFill>
                <a:srgbClr val="FF0000"/>
              </a:solidFill>
              <a:latin typeface="Calibri" pitchFamily="34" charset="0"/>
            </a:endParaRPr>
          </a:p>
          <a:p>
            <a:r>
              <a:rPr lang="es-CO" sz="2400" i="1" dirty="0" smtClean="0">
                <a:latin typeface="Calibri" pitchFamily="34" charset="0"/>
              </a:rPr>
              <a:t>¿Esta Matzá que nosotros comemos, por qué es? Porque no alcanzó Ia masa de nuestros antepasados a levar antes de que se les haya revelado el Rey de los reyes de los reyes, el Santo- bendito es Él, y los liberó. Como está escrito: -Y hornearon la masa que sacaron de Egipto, tortas (matzot) sin levar, pues fueron expulsados de Egipto y no se podían demorar, y tampoco habían preparado provisiones- </a:t>
            </a:r>
            <a:r>
              <a:rPr lang="es-CO" sz="1800" dirty="0" smtClean="0">
                <a:latin typeface="Calibri" pitchFamily="34" charset="0"/>
              </a:rPr>
              <a:t>(Shemot 12:39)</a:t>
            </a:r>
            <a:endParaRPr sz="2400"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789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7892" name="Content Placeholder 2"/>
          <p:cNvSpPr txBox="1">
            <a:spLocks noGrp="1"/>
          </p:cNvSpPr>
          <p:nvPr>
            <p:ph idx="1"/>
          </p:nvPr>
        </p:nvSpPr>
        <p:spPr>
          <a:xfrm>
            <a:off x="838200" y="1447800"/>
            <a:ext cx="5562600" cy="4800600"/>
          </a:xfrm>
        </p:spPr>
        <p:txBody>
          <a:bodyPr/>
          <a:lstStyle/>
          <a:p>
            <a:r>
              <a:rPr lang="es-CO" sz="2400" b="1" dirty="0" smtClean="0">
                <a:solidFill>
                  <a:srgbClr val="FF0000"/>
                </a:solidFill>
                <a:latin typeface="Calibri" pitchFamily="34" charset="0"/>
              </a:rPr>
              <a:t>Se </a:t>
            </a:r>
            <a:r>
              <a:rPr lang="es-CO" sz="2400" b="1" dirty="0" smtClean="0">
                <a:solidFill>
                  <a:srgbClr val="FF0000"/>
                </a:solidFill>
                <a:latin typeface="Calibri" pitchFamily="34" charset="0"/>
              </a:rPr>
              <a:t>levantan  con la mano las hierbas amargas y se dice:</a:t>
            </a:r>
            <a:endParaRPr sz="2400" dirty="0" smtClean="0">
              <a:solidFill>
                <a:srgbClr val="FF0000"/>
              </a:solidFill>
              <a:latin typeface="Calibri" pitchFamily="34" charset="0"/>
            </a:endParaRPr>
          </a:p>
          <a:p>
            <a:r>
              <a:rPr lang="es-CO" sz="2400" i="1" dirty="0" smtClean="0">
                <a:latin typeface="Calibri" pitchFamily="34" charset="0"/>
              </a:rPr>
              <a:t>¿Este 'Maror' que nosotros comemos, por qué es? Porque amargaron (</a:t>
            </a:r>
            <a:r>
              <a:rPr lang="es-CO" sz="2400" b="1" i="1" dirty="0" err="1" smtClean="0">
                <a:latin typeface="Calibri" pitchFamily="34" charset="0"/>
              </a:rPr>
              <a:t>mererú</a:t>
            </a:r>
            <a:r>
              <a:rPr lang="es-CO" sz="2400" i="1" dirty="0" smtClean="0">
                <a:latin typeface="Calibri" pitchFamily="34" charset="0"/>
              </a:rPr>
              <a:t>) los egipcios la vida de nuestros antepasados en Egipto. Como está escrito: -les amargaron la vida con trabajos forzados, con el barro y con los ladrillos y con todo trabajo pesado en el campo, en todos sus trabajos que los hicieron trabajar con dureza-</a:t>
            </a:r>
            <a:endParaRPr sz="2400"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7893" name="Picture 2"/>
          <p:cNvPicPr preferRelativeResize="0">
            <a:picLocks noChangeArrowheads="1"/>
          </p:cNvPicPr>
          <p:nvPr/>
        </p:nvPicPr>
        <p:blipFill>
          <a:blip r:embed="rId4" cstate="print"/>
          <a:srcRect/>
          <a:stretch>
            <a:fillRect/>
          </a:stretch>
        </p:blipFill>
        <p:spPr bwMode="auto">
          <a:xfrm>
            <a:off x="7010400" y="28956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8916" name="Content Placeholder 2"/>
          <p:cNvSpPr txBox="1">
            <a:spLocks noGrp="1"/>
          </p:cNvSpPr>
          <p:nvPr>
            <p:ph idx="1"/>
          </p:nvPr>
        </p:nvSpPr>
        <p:spPr>
          <a:xfrm>
            <a:off x="838200" y="1447800"/>
            <a:ext cx="6096000" cy="4800600"/>
          </a:xfrm>
        </p:spPr>
        <p:txBody>
          <a:bodyPr/>
          <a:lstStyle/>
          <a:p>
            <a:r>
              <a:rPr lang="es-CO" sz="2400" i="1" dirty="0" smtClean="0">
                <a:latin typeface="Calibri" pitchFamily="34" charset="0"/>
              </a:rPr>
              <a:t>- En cada generación, todos estamos obligados en vernos como si nosotros mismos hubiésemos salidos de Egipto, como está escrito: -Y le relatarás a tus hijos en ese día diciendo: Por esto es que Dios hizo por mí, cuando salí de Egipto- </a:t>
            </a:r>
            <a:r>
              <a:rPr lang="es-CO" sz="1800" dirty="0" smtClean="0">
                <a:latin typeface="Calibri" pitchFamily="34" charset="0"/>
              </a:rPr>
              <a:t>(Shemot 13:8). </a:t>
            </a:r>
            <a:endParaRPr lang="es-CO" sz="1800" dirty="0" smtClean="0">
              <a:latin typeface="Calibri" pitchFamily="34" charset="0"/>
            </a:endParaRPr>
          </a:p>
          <a:p>
            <a:r>
              <a:rPr lang="es-CO" sz="2400" i="1" dirty="0" smtClean="0">
                <a:latin typeface="Calibri" pitchFamily="34" charset="0"/>
              </a:rPr>
              <a:t>No </a:t>
            </a:r>
            <a:r>
              <a:rPr lang="es-CO" sz="2400" i="1" dirty="0" smtClean="0">
                <a:latin typeface="Calibri" pitchFamily="34" charset="0"/>
              </a:rPr>
              <a:t>a nuestros antepasados solamente liberó el Santo - bendito es Él, sino que también a nosotros nos liberó junto con ellos, como está escrito: -Y a nosotros nos sacó de allí, para llevamos y darnos la tierra que prometió a nuestros antepasados- </a:t>
            </a:r>
            <a:r>
              <a:rPr lang="es-CO" sz="1800" dirty="0" smtClean="0">
                <a:latin typeface="Calibri" pitchFamily="34" charset="0"/>
              </a:rPr>
              <a:t>(Devarim 6:23).</a:t>
            </a:r>
            <a:endParaRPr sz="2200" dirty="0" smtClean="0">
              <a:latin typeface="Calibri" pitchFamily="34" charset="0"/>
            </a:endParaRPr>
          </a:p>
          <a:p>
            <a:endParaRPr sz="2000" dirty="0" smtClean="0">
              <a:latin typeface="Calibri" pitchFamily="34" charset="0"/>
            </a:endParaRPr>
          </a:p>
        </p:txBody>
      </p:sp>
      <p:pic>
        <p:nvPicPr>
          <p:cNvPr id="38917" name="Picture 2"/>
          <p:cNvPicPr preferRelativeResize="0">
            <a:picLocks noChangeArrowheads="1"/>
          </p:cNvPicPr>
          <p:nvPr/>
        </p:nvPicPr>
        <p:blipFill>
          <a:blip r:embed="rId4" cstate="print"/>
          <a:srcRect/>
          <a:stretch>
            <a:fillRect/>
          </a:stretch>
        </p:blipFill>
        <p:spPr bwMode="auto">
          <a:xfrm>
            <a:off x="7010400" y="2895600"/>
            <a:ext cx="1208088"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324600" y="1828800"/>
            <a:ext cx="2638425" cy="1409700"/>
          </a:xfrm>
          <a:prstGeom prst="rect">
            <a:avLst/>
          </a:prstGeom>
          <a:noFill/>
          <a:ln w="9525">
            <a:noFill/>
            <a:miter lim="800000"/>
            <a:headEnd/>
            <a:tailEnd/>
          </a:ln>
        </p:spPr>
      </p:pic>
      <p:sp>
        <p:nvSpPr>
          <p:cNvPr id="38916" name="Content Placeholder 2"/>
          <p:cNvSpPr txBox="1">
            <a:spLocks noGrp="1"/>
          </p:cNvSpPr>
          <p:nvPr>
            <p:ph idx="1"/>
          </p:nvPr>
        </p:nvSpPr>
        <p:spPr>
          <a:xfrm>
            <a:off x="838200" y="1447800"/>
            <a:ext cx="5943600" cy="4800600"/>
          </a:xfrm>
        </p:spPr>
        <p:txBody>
          <a:bodyPr/>
          <a:lstStyle/>
          <a:p>
            <a:r>
              <a:rPr lang="es-ES" sz="2200" b="1" dirty="0" smtClean="0">
                <a:solidFill>
                  <a:srgbClr val="FF0000"/>
                </a:solidFill>
                <a:latin typeface="Calibri" pitchFamily="34" charset="0"/>
              </a:rPr>
              <a:t>Cubrir la matzá y levantar la copa. </a:t>
            </a:r>
          </a:p>
          <a:p>
            <a:r>
              <a:rPr lang="es-ES" sz="2200" i="1" dirty="0" smtClean="0">
                <a:latin typeface="Calibri" pitchFamily="34" charset="0"/>
              </a:rPr>
              <a:t>La copa se tomará en la mano hasta que se recite  completa la bendición, "Quien nos ha redimido ...“</a:t>
            </a:r>
          </a:p>
          <a:p>
            <a:r>
              <a:rPr lang="es-ES" sz="2200" i="1" dirty="0" smtClean="0">
                <a:latin typeface="Calibri" pitchFamily="34" charset="0"/>
              </a:rPr>
              <a:t>Por lo tanto, es nuestro deber agradecer, alabar, alabar, glorificar, exaltar, adorar, bendecir, elevar y honrar a Aquel que hizo todos estos milagros para nuestros padres y para nosotros. Nos llevó de la esclavitud a la libertad, de la tristeza a la alegría y del luto a la festividad, y de la oscuridad profunda a la gran luz y de la esclavitud a la redención. Por lo tanto, recitemos ante Él, ¡Aleluya, Alabado sea Di-s!</a:t>
            </a:r>
          </a:p>
        </p:txBody>
      </p:sp>
      <p:pic>
        <p:nvPicPr>
          <p:cNvPr id="7" name="Picture 3"/>
          <p:cNvPicPr preferRelativeResize="0">
            <a:picLocks noChangeArrowheads="1"/>
          </p:cNvPicPr>
          <p:nvPr/>
        </p:nvPicPr>
        <p:blipFill>
          <a:blip r:embed="rId5" cstate="print"/>
          <a:srcRect/>
          <a:stretch>
            <a:fillRect/>
          </a:stretch>
        </p:blipFill>
        <p:spPr bwMode="auto">
          <a:xfrm>
            <a:off x="7391400" y="35814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324600" y="1828800"/>
            <a:ext cx="2638425" cy="1409700"/>
          </a:xfrm>
          <a:prstGeom prst="rect">
            <a:avLst/>
          </a:prstGeom>
          <a:noFill/>
          <a:ln w="9525">
            <a:noFill/>
            <a:miter lim="800000"/>
            <a:headEnd/>
            <a:tailEnd/>
          </a:ln>
        </p:spPr>
      </p:pic>
      <p:sp>
        <p:nvSpPr>
          <p:cNvPr id="38916" name="Content Placeholder 2"/>
          <p:cNvSpPr txBox="1">
            <a:spLocks noGrp="1"/>
          </p:cNvSpPr>
          <p:nvPr>
            <p:ph idx="1"/>
          </p:nvPr>
        </p:nvSpPr>
        <p:spPr>
          <a:xfrm>
            <a:off x="685800" y="1447800"/>
            <a:ext cx="6096000" cy="4800600"/>
          </a:xfrm>
        </p:spPr>
        <p:txBody>
          <a:bodyPr/>
          <a:lstStyle/>
          <a:p>
            <a:r>
              <a:rPr lang="es-ES" sz="2200" i="1" dirty="0" smtClean="0">
                <a:latin typeface="Calibri" pitchFamily="34" charset="0"/>
              </a:rPr>
              <a:t>¡Aleluya! ¡Alabado sea Di-s! Alaben, siervos del Señor; Alaba el Nombre del Señor. Que el Nombre del Señor sea bendecido desde ahora y por toda la eternidad. Desde la salida del sol hasta su puesta, el Nombre del Señor es elogiado. El Señor está por encima de todas las naciones, su gloria está sobre los cielos. ¿Quién es como el Señor, nuestro Di-s, que mora en lo alto y mira tan abajo al cielo y la tierra? Levanta a los pobres del polvo, levanta a los necesitados del estiércol, para sentarlos con los nobles, con los nobles de su pueblo. Devuelve a la mujer estéril a la casa, convirtiéndola en una alegre madre de niños. ¡Aleluya! ¡Alabado sea Di-s!</a:t>
            </a:r>
          </a:p>
        </p:txBody>
      </p:sp>
      <p:pic>
        <p:nvPicPr>
          <p:cNvPr id="7" name="Picture 3"/>
          <p:cNvPicPr preferRelativeResize="0">
            <a:picLocks noChangeArrowheads="1"/>
          </p:cNvPicPr>
          <p:nvPr/>
        </p:nvPicPr>
        <p:blipFill>
          <a:blip r:embed="rId5" cstate="print"/>
          <a:srcRect/>
          <a:stretch>
            <a:fillRect/>
          </a:stretch>
        </p:blipFill>
        <p:spPr bwMode="auto">
          <a:xfrm>
            <a:off x="7391400" y="35814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324600" y="1828800"/>
            <a:ext cx="2638425" cy="1409700"/>
          </a:xfrm>
          <a:prstGeom prst="rect">
            <a:avLst/>
          </a:prstGeom>
          <a:noFill/>
          <a:ln w="9525">
            <a:noFill/>
            <a:miter lim="800000"/>
            <a:headEnd/>
            <a:tailEnd/>
          </a:ln>
        </p:spPr>
      </p:pic>
      <p:sp>
        <p:nvSpPr>
          <p:cNvPr id="38916" name="Content Placeholder 2"/>
          <p:cNvSpPr txBox="1">
            <a:spLocks noGrp="1"/>
          </p:cNvSpPr>
          <p:nvPr>
            <p:ph idx="1"/>
          </p:nvPr>
        </p:nvSpPr>
        <p:spPr>
          <a:xfrm>
            <a:off x="685800" y="1447800"/>
            <a:ext cx="6096000" cy="4800600"/>
          </a:xfrm>
        </p:spPr>
        <p:txBody>
          <a:bodyPr/>
          <a:lstStyle/>
          <a:p>
            <a:r>
              <a:rPr lang="es-ES" sz="2400" i="1" dirty="0" smtClean="0">
                <a:latin typeface="Calibri" pitchFamily="34" charset="0"/>
              </a:rPr>
              <a:t>Cuando Israel salió de Egipto, la Casa de Jacob de un pueblo de una lengua extranjera, Judá se convirtió en Su santo, Israel Su dominio. El mar vio y huyó, el Jordán se volvió hacia atrás. Las montañas saltaban como carneros, las colinas como ovejas jóvenes. </a:t>
            </a:r>
            <a:endParaRPr lang="es-ES" sz="2400" i="1" dirty="0" smtClean="0">
              <a:latin typeface="Calibri" pitchFamily="34" charset="0"/>
            </a:endParaRPr>
          </a:p>
          <a:p>
            <a:r>
              <a:rPr lang="es-ES" sz="2400" i="1" dirty="0" smtClean="0">
                <a:latin typeface="Calibri" pitchFamily="34" charset="0"/>
              </a:rPr>
              <a:t>Qué </a:t>
            </a:r>
            <a:r>
              <a:rPr lang="es-ES" sz="2400" i="1" dirty="0" smtClean="0">
                <a:latin typeface="Calibri" pitchFamily="34" charset="0"/>
              </a:rPr>
              <a:t>sucede contigo, oh mar, que huyes; Yardén, que te vuelves hacia atrás? Montañas, ¿por qué saltan como carneros? colinas, como un charco de agua, la piedra de pedernal en un manantial de agua.</a:t>
            </a:r>
          </a:p>
          <a:p>
            <a:endParaRPr lang="es-ES" sz="2200" i="1" dirty="0" smtClean="0">
              <a:latin typeface="Calibri" pitchFamily="34" charset="0"/>
            </a:endParaRPr>
          </a:p>
        </p:txBody>
      </p:sp>
      <p:pic>
        <p:nvPicPr>
          <p:cNvPr id="7" name="Picture 3"/>
          <p:cNvPicPr preferRelativeResize="0">
            <a:picLocks noChangeArrowheads="1"/>
          </p:cNvPicPr>
          <p:nvPr/>
        </p:nvPicPr>
        <p:blipFill>
          <a:blip r:embed="rId5" cstate="print"/>
          <a:srcRect/>
          <a:stretch>
            <a:fillRect/>
          </a:stretch>
        </p:blipFill>
        <p:spPr bwMode="auto">
          <a:xfrm>
            <a:off x="7391400" y="35814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891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324600" y="1828800"/>
            <a:ext cx="2638425" cy="1409700"/>
          </a:xfrm>
          <a:prstGeom prst="rect">
            <a:avLst/>
          </a:prstGeom>
          <a:noFill/>
          <a:ln w="9525">
            <a:noFill/>
            <a:miter lim="800000"/>
            <a:headEnd/>
            <a:tailEnd/>
          </a:ln>
        </p:spPr>
      </p:pic>
      <p:sp>
        <p:nvSpPr>
          <p:cNvPr id="38916" name="Content Placeholder 2"/>
          <p:cNvSpPr txBox="1">
            <a:spLocks noGrp="1"/>
          </p:cNvSpPr>
          <p:nvPr>
            <p:ph idx="1"/>
          </p:nvPr>
        </p:nvSpPr>
        <p:spPr>
          <a:xfrm>
            <a:off x="533400" y="1447800"/>
            <a:ext cx="6705600" cy="4800600"/>
          </a:xfrm>
        </p:spPr>
        <p:txBody>
          <a:bodyPr/>
          <a:lstStyle/>
          <a:p>
            <a:r>
              <a:rPr lang="es-ES" sz="2200" i="1" dirty="0" smtClean="0">
                <a:latin typeface="Calibri" pitchFamily="34" charset="0"/>
              </a:rPr>
              <a:t>Bendito seas, Di-s, nuestro Di-s, Rey del universo, quien nos ha redimido y ha redimido a nuestros padres de Egipto, y nos ha permitido alcanzar esta noche para comer matzá y </a:t>
            </a:r>
            <a:r>
              <a:rPr lang="es-ES" sz="2200" i="1" dirty="0" err="1" smtClean="0">
                <a:latin typeface="Calibri" pitchFamily="34" charset="0"/>
              </a:rPr>
              <a:t>maror</a:t>
            </a:r>
            <a:r>
              <a:rPr lang="es-ES" sz="2200" i="1" dirty="0" smtClean="0">
                <a:latin typeface="Calibri" pitchFamily="34" charset="0"/>
              </a:rPr>
              <a:t>. Así también, Di-s, nuestro Di-s y Di-s de nuestros padres, nos permiten obtener otros días festivos y festivales que nos vendrán en paz con felicidad en la reconstrucción de Su ciudad y con el regocijo en su servicio [ En el Bet Hamikdash]. Entonces comeremos de los ofrecimientos de la Pascua y de los sacrificios cuya sangre será rociada en la pared de tu altar para su aceptación; y te agradeceremos con una nueva canción para nuestra redención y para la liberación de nuestras almas. Bendito seas Tú, Di-s, que redimiste a Israel.</a:t>
            </a:r>
          </a:p>
        </p:txBody>
      </p:sp>
      <p:pic>
        <p:nvPicPr>
          <p:cNvPr id="7" name="Picture 3"/>
          <p:cNvPicPr preferRelativeResize="0">
            <a:picLocks noChangeArrowheads="1"/>
          </p:cNvPicPr>
          <p:nvPr/>
        </p:nvPicPr>
        <p:blipFill>
          <a:blip r:embed="rId5" cstate="print"/>
          <a:srcRect/>
          <a:stretch>
            <a:fillRect/>
          </a:stretch>
        </p:blipFill>
        <p:spPr bwMode="auto">
          <a:xfrm>
            <a:off x="7391400" y="3581400"/>
            <a:ext cx="1143000" cy="1905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3993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39940" name="Content Placeholder 2"/>
          <p:cNvSpPr txBox="1">
            <a:spLocks noGrp="1"/>
          </p:cNvSpPr>
          <p:nvPr>
            <p:ph idx="1"/>
          </p:nvPr>
        </p:nvSpPr>
        <p:spPr>
          <a:xfrm>
            <a:off x="838200" y="1447800"/>
            <a:ext cx="5562600" cy="4800600"/>
          </a:xfrm>
        </p:spPr>
        <p:txBody>
          <a:bodyPr/>
          <a:lstStyle/>
          <a:p>
            <a:r>
              <a:rPr lang="es-ES" sz="2000" b="1" dirty="0" smtClean="0">
                <a:solidFill>
                  <a:srgbClr val="FF0000"/>
                </a:solidFill>
                <a:latin typeface="Calibri" pitchFamily="34" charset="0"/>
              </a:rPr>
              <a:t>TOMAR LA SEGUNDA COPA DE VINO</a:t>
            </a:r>
          </a:p>
          <a:p>
            <a:r>
              <a:rPr lang="es-ES" sz="2000" i="1" dirty="0" smtClean="0">
                <a:latin typeface="Calibri" pitchFamily="34" charset="0"/>
              </a:rPr>
              <a:t>Recita la siguiente bendición y bebe la copa en posición reclinada:</a:t>
            </a:r>
          </a:p>
          <a:p>
            <a:endParaRPr sz="2000" b="1" i="1" dirty="0" smtClean="0">
              <a:latin typeface="Calibri" pitchFamily="34" charset="0"/>
            </a:endParaRPr>
          </a:p>
          <a:p>
            <a:r>
              <a:rPr sz="2400" b="1" i="1" dirty="0" smtClean="0">
                <a:latin typeface="Calibri" pitchFamily="34" charset="0"/>
              </a:rPr>
              <a:t>Baruj </a:t>
            </a:r>
            <a:r>
              <a:rPr sz="2400" b="1" i="1" dirty="0" err="1" smtClean="0">
                <a:latin typeface="Calibri" pitchFamily="34" charset="0"/>
              </a:rPr>
              <a:t>atá</a:t>
            </a:r>
            <a:r>
              <a:rPr sz="2400" b="1" i="1" dirty="0" smtClean="0">
                <a:latin typeface="Calibri" pitchFamily="34" charset="0"/>
              </a:rPr>
              <a:t> Adonai </a:t>
            </a:r>
            <a:r>
              <a:rPr sz="2400" b="1" i="1" dirty="0" err="1" smtClean="0">
                <a:latin typeface="Calibri" pitchFamily="34" charset="0"/>
              </a:rPr>
              <a:t>Elohenu</a:t>
            </a:r>
            <a:r>
              <a:rPr sz="2400" b="1" i="1" dirty="0" smtClean="0">
                <a:latin typeface="Calibri" pitchFamily="34" charset="0"/>
              </a:rPr>
              <a:t> </a:t>
            </a:r>
            <a:r>
              <a:rPr sz="2400" b="1" i="1" dirty="0" err="1" smtClean="0">
                <a:latin typeface="Calibri" pitchFamily="34" charset="0"/>
              </a:rPr>
              <a:t>Mélek</a:t>
            </a:r>
            <a:r>
              <a:rPr sz="2400" b="1" i="1" dirty="0" smtClean="0">
                <a:latin typeface="Calibri" pitchFamily="34" charset="0"/>
              </a:rPr>
              <a:t> </a:t>
            </a:r>
            <a:r>
              <a:rPr sz="2400" b="1" i="1" dirty="0" err="1" smtClean="0">
                <a:latin typeface="Calibri" pitchFamily="34" charset="0"/>
              </a:rPr>
              <a:t>haOlam</a:t>
            </a:r>
            <a:r>
              <a:rPr sz="2400" b="1" i="1" dirty="0" smtClean="0">
                <a:latin typeface="Calibri" pitchFamily="34" charset="0"/>
              </a:rPr>
              <a:t> </a:t>
            </a:r>
            <a:r>
              <a:rPr sz="2400" b="1" i="1" dirty="0" err="1" smtClean="0">
                <a:latin typeface="Calibri" pitchFamily="34" charset="0"/>
              </a:rPr>
              <a:t>boré</a:t>
            </a:r>
            <a:r>
              <a:rPr sz="2400" b="1" i="1" dirty="0" smtClean="0">
                <a:latin typeface="Calibri" pitchFamily="34" charset="0"/>
              </a:rPr>
              <a:t> </a:t>
            </a:r>
            <a:r>
              <a:rPr sz="2400" b="1" i="1" dirty="0" err="1" smtClean="0">
                <a:latin typeface="Calibri" pitchFamily="34" charset="0"/>
              </a:rPr>
              <a:t>perí</a:t>
            </a:r>
            <a:r>
              <a:rPr sz="2400" b="1" i="1" dirty="0" smtClean="0">
                <a:latin typeface="Calibri" pitchFamily="34" charset="0"/>
              </a:rPr>
              <a:t> </a:t>
            </a:r>
            <a:r>
              <a:rPr sz="2400" b="1" i="1" dirty="0" err="1" smtClean="0">
                <a:latin typeface="Calibri" pitchFamily="34" charset="0"/>
              </a:rPr>
              <a:t>hagafén</a:t>
            </a:r>
            <a:r>
              <a:rPr sz="2400" b="1" i="1" dirty="0" smtClean="0">
                <a:latin typeface="Calibri" pitchFamily="34" charset="0"/>
              </a:rPr>
              <a:t> </a:t>
            </a:r>
            <a:endParaRPr sz="2400" dirty="0" smtClean="0">
              <a:latin typeface="Calibri" pitchFamily="34" charset="0"/>
            </a:endParaRPr>
          </a:p>
          <a:p>
            <a:r>
              <a:rPr lang="es-CO" sz="2400" i="1" dirty="0" smtClean="0">
                <a:latin typeface="Calibri" pitchFamily="34" charset="0"/>
              </a:rPr>
              <a:t>Bendito eres Adonai, nuestro Di-os, Rey del universo, que creó el fruto de la </a:t>
            </a:r>
            <a:r>
              <a:rPr lang="es-CO" sz="2400" i="1" dirty="0" smtClean="0">
                <a:latin typeface="Calibri" pitchFamily="34" charset="0"/>
              </a:rPr>
              <a:t>vid</a:t>
            </a:r>
          </a:p>
          <a:p>
            <a:r>
              <a:rPr lang="en-US" sz="2000" dirty="0" smtClean="0">
                <a:latin typeface="Calibri" pitchFamily="34" charset="0"/>
              </a:rPr>
              <a:t>(Se </a:t>
            </a:r>
            <a:r>
              <a:rPr lang="en-US" sz="2000" dirty="0" err="1" smtClean="0">
                <a:latin typeface="Calibri" pitchFamily="34" charset="0"/>
              </a:rPr>
              <a:t>bebe</a:t>
            </a:r>
            <a:r>
              <a:rPr lang="en-US" sz="2000" dirty="0" smtClean="0">
                <a:latin typeface="Calibri" pitchFamily="34" charset="0"/>
              </a:rPr>
              <a:t> la </a:t>
            </a:r>
            <a:r>
              <a:rPr lang="en-US" sz="2000" dirty="0" err="1" smtClean="0">
                <a:latin typeface="Calibri" pitchFamily="34" charset="0"/>
              </a:rPr>
              <a:t>copa</a:t>
            </a:r>
            <a:r>
              <a:rPr lang="en-US" sz="2000" dirty="0" smtClean="0">
                <a:latin typeface="Calibri" pitchFamily="34" charset="0"/>
              </a:rPr>
              <a:t> de </a:t>
            </a:r>
            <a:r>
              <a:rPr lang="en-US" sz="2000" dirty="0" err="1" smtClean="0">
                <a:latin typeface="Calibri" pitchFamily="34" charset="0"/>
              </a:rPr>
              <a:t>vino</a:t>
            </a:r>
            <a:r>
              <a:rPr lang="en-US" sz="2000" dirty="0" smtClean="0">
                <a:latin typeface="Calibri" pitchFamily="34" charset="0"/>
              </a:rPr>
              <a:t>)</a:t>
            </a:r>
            <a:endParaRPr sz="2000" dirty="0" smtClean="0">
              <a:latin typeface="Calibri" pitchFamily="34" charset="0"/>
            </a:endParaRPr>
          </a:p>
          <a:p>
            <a:r>
              <a:rPr lang="es-CO" sz="2000" dirty="0" smtClean="0">
                <a:solidFill>
                  <a:srgbClr val="FF0000"/>
                </a:solidFill>
                <a:latin typeface="Calibri" pitchFamily="34" charset="0"/>
              </a:rPr>
              <a:t> </a:t>
            </a:r>
            <a:r>
              <a:rPr lang="es-CO" sz="2000" b="1" u="sng" dirty="0" err="1" smtClean="0">
                <a:solidFill>
                  <a:srgbClr val="FF0000"/>
                </a:solidFill>
                <a:latin typeface="Calibri" pitchFamily="34" charset="0"/>
              </a:rPr>
              <a:t>Rojtza</a:t>
            </a:r>
            <a:endParaRPr sz="2000" dirty="0" smtClean="0">
              <a:solidFill>
                <a:srgbClr val="FF0000"/>
              </a:solidFill>
              <a:latin typeface="Calibri" pitchFamily="34" charset="0"/>
            </a:endParaRPr>
          </a:p>
          <a:p>
            <a:r>
              <a:rPr lang="es-CO" sz="2000" dirty="0" smtClean="0">
                <a:latin typeface="Calibri" pitchFamily="34" charset="0"/>
              </a:rPr>
              <a:t> </a:t>
            </a:r>
            <a:r>
              <a:rPr lang="es-CO" sz="2000" b="1" dirty="0" smtClean="0">
                <a:latin typeface="Calibri" pitchFamily="34" charset="0"/>
              </a:rPr>
              <a:t>Se </a:t>
            </a:r>
            <a:r>
              <a:rPr lang="es-CO" sz="2000" b="1" dirty="0" smtClean="0">
                <a:latin typeface="Calibri" pitchFamily="34" charset="0"/>
              </a:rPr>
              <a:t>procede al lavado de las manos y se dice la bendición:</a:t>
            </a:r>
            <a:endParaRPr sz="2000" dirty="0" smtClean="0">
              <a:latin typeface="Calibri" pitchFamily="34" charset="0"/>
            </a:endParaRPr>
          </a:p>
          <a:p>
            <a:endParaRPr sz="2000" dirty="0" smtClean="0">
              <a:latin typeface="Calibri" pitchFamily="34" charset="0"/>
            </a:endParaRPr>
          </a:p>
          <a:p>
            <a:endParaRPr sz="2000" dirty="0" smtClean="0">
              <a:latin typeface="Calibri" pitchFamily="34" charset="0"/>
            </a:endParaRPr>
          </a:p>
        </p:txBody>
      </p:sp>
      <p:pic>
        <p:nvPicPr>
          <p:cNvPr id="39941" name="Picture 2"/>
          <p:cNvPicPr>
            <a:picLocks noChangeAspect="1" noChangeArrowheads="1"/>
          </p:cNvPicPr>
          <p:nvPr/>
        </p:nvPicPr>
        <p:blipFill>
          <a:blip r:embed="rId4" cstate="print"/>
          <a:srcRect/>
          <a:stretch>
            <a:fillRect/>
          </a:stretch>
        </p:blipFill>
        <p:spPr bwMode="auto">
          <a:xfrm>
            <a:off x="6705600" y="4191000"/>
            <a:ext cx="1828800" cy="1901825"/>
          </a:xfrm>
          <a:prstGeom prst="rect">
            <a:avLst/>
          </a:prstGeom>
          <a:noFill/>
          <a:ln w="9525">
            <a:noFill/>
            <a:miter lim="800000"/>
            <a:headEnd/>
            <a:tailEnd/>
          </a:ln>
        </p:spPr>
      </p:pic>
      <p:pic>
        <p:nvPicPr>
          <p:cNvPr id="39942" name="Picture 4" descr="Image result for drinking cup of kiddush on seder"/>
          <p:cNvPicPr>
            <a:picLocks noChangeAspect="1" noChangeArrowheads="1"/>
          </p:cNvPicPr>
          <p:nvPr/>
        </p:nvPicPr>
        <p:blipFill>
          <a:blip r:embed="rId5" cstate="print"/>
          <a:srcRect/>
          <a:stretch>
            <a:fillRect/>
          </a:stretch>
        </p:blipFill>
        <p:spPr bwMode="auto">
          <a:xfrm>
            <a:off x="6400800" y="1600200"/>
            <a:ext cx="2286000" cy="1714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0963"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0964" name="Content Placeholder 2"/>
          <p:cNvSpPr txBox="1">
            <a:spLocks noGrp="1"/>
          </p:cNvSpPr>
          <p:nvPr>
            <p:ph idx="1"/>
          </p:nvPr>
        </p:nvSpPr>
        <p:spPr>
          <a:xfrm>
            <a:off x="838200" y="1447800"/>
            <a:ext cx="5791200" cy="4800600"/>
          </a:xfrm>
        </p:spPr>
        <p:txBody>
          <a:bodyPr/>
          <a:lstStyle/>
          <a:p>
            <a:r>
              <a:rPr sz="2000" b="1" i="1" dirty="0" smtClean="0">
                <a:latin typeface="Calibri" pitchFamily="34" charset="0"/>
              </a:rPr>
              <a:t>Baruj </a:t>
            </a:r>
            <a:r>
              <a:rPr sz="2000" b="1" i="1" dirty="0" err="1" smtClean="0">
                <a:latin typeface="Calibri" pitchFamily="34" charset="0"/>
              </a:rPr>
              <a:t>atá</a:t>
            </a:r>
            <a:r>
              <a:rPr sz="2000" b="1" i="1" dirty="0" smtClean="0">
                <a:latin typeface="Calibri" pitchFamily="34" charset="0"/>
              </a:rPr>
              <a:t> Adonai, </a:t>
            </a:r>
            <a:r>
              <a:rPr sz="2000" b="1" i="1" dirty="0" err="1" smtClean="0">
                <a:latin typeface="Calibri" pitchFamily="34" charset="0"/>
              </a:rPr>
              <a:t>Elohenu</a:t>
            </a:r>
            <a:r>
              <a:rPr sz="2000" b="1" i="1" dirty="0" smtClean="0">
                <a:latin typeface="Calibri" pitchFamily="34" charset="0"/>
              </a:rPr>
              <a:t> </a:t>
            </a:r>
            <a:r>
              <a:rPr sz="2000" b="1" i="1" dirty="0" err="1" smtClean="0">
                <a:latin typeface="Calibri" pitchFamily="34" charset="0"/>
              </a:rPr>
              <a:t>Mélek</a:t>
            </a:r>
            <a:r>
              <a:rPr sz="2000" b="1" i="1" dirty="0" smtClean="0">
                <a:latin typeface="Calibri" pitchFamily="34" charset="0"/>
              </a:rPr>
              <a:t> </a:t>
            </a:r>
            <a:r>
              <a:rPr sz="2000" b="1" i="1" dirty="0" err="1" smtClean="0">
                <a:latin typeface="Calibri" pitchFamily="34" charset="0"/>
              </a:rPr>
              <a:t>haOlam</a:t>
            </a:r>
            <a:r>
              <a:rPr sz="2000" b="1" i="1" dirty="0" smtClean="0">
                <a:latin typeface="Calibri" pitchFamily="34" charset="0"/>
              </a:rPr>
              <a:t> asher </a:t>
            </a:r>
            <a:r>
              <a:rPr sz="2000" b="1" i="1" dirty="0" err="1" smtClean="0">
                <a:latin typeface="Calibri" pitchFamily="34" charset="0"/>
              </a:rPr>
              <a:t>kideshanu</a:t>
            </a:r>
            <a:r>
              <a:rPr sz="2000" b="1" i="1" dirty="0" smtClean="0">
                <a:latin typeface="Calibri" pitchFamily="34" charset="0"/>
              </a:rPr>
              <a:t> </a:t>
            </a:r>
            <a:r>
              <a:rPr sz="2000" b="1" i="1" dirty="0" err="1" smtClean="0">
                <a:latin typeface="Calibri" pitchFamily="34" charset="0"/>
              </a:rPr>
              <a:t>bemitzvotav</a:t>
            </a:r>
            <a:r>
              <a:rPr sz="2000" b="1" i="1" dirty="0" smtClean="0">
                <a:latin typeface="Calibri" pitchFamily="34" charset="0"/>
              </a:rPr>
              <a:t>, </a:t>
            </a:r>
            <a:r>
              <a:rPr sz="2000" b="1" i="1" dirty="0" err="1" smtClean="0">
                <a:latin typeface="Calibri" pitchFamily="34" charset="0"/>
              </a:rPr>
              <a:t>vetzivanu</a:t>
            </a:r>
            <a:r>
              <a:rPr sz="2000" b="1" i="1" dirty="0" smtClean="0">
                <a:latin typeface="Calibri" pitchFamily="34" charset="0"/>
              </a:rPr>
              <a:t> al </a:t>
            </a:r>
            <a:r>
              <a:rPr sz="2000" b="1" i="1" dirty="0" err="1" smtClean="0">
                <a:latin typeface="Calibri" pitchFamily="34" charset="0"/>
              </a:rPr>
              <a:t>netilat</a:t>
            </a:r>
            <a:r>
              <a:rPr sz="2000" b="1" i="1" dirty="0" smtClean="0">
                <a:latin typeface="Calibri" pitchFamily="34" charset="0"/>
              </a:rPr>
              <a:t> </a:t>
            </a:r>
            <a:r>
              <a:rPr sz="2000" b="1" i="1" dirty="0" err="1" smtClean="0">
                <a:latin typeface="Calibri" pitchFamily="34" charset="0"/>
              </a:rPr>
              <a:t>yadayim</a:t>
            </a:r>
            <a:r>
              <a:rPr sz="2000" b="1" i="1" dirty="0" smtClean="0">
                <a:latin typeface="Calibri" pitchFamily="34" charset="0"/>
              </a:rPr>
              <a:t> -</a:t>
            </a:r>
            <a:r>
              <a:rPr sz="2000" b="1" i="1" dirty="0" err="1" smtClean="0">
                <a:latin typeface="Calibri" pitchFamily="34" charset="0"/>
              </a:rPr>
              <a:t>Amén</a:t>
            </a:r>
            <a:r>
              <a:rPr sz="2000" b="1" i="1" dirty="0" smtClean="0">
                <a:latin typeface="Calibri" pitchFamily="34" charset="0"/>
              </a:rPr>
              <a:t>  </a:t>
            </a:r>
            <a:endParaRPr sz="2000" dirty="0" smtClean="0">
              <a:latin typeface="Calibri" pitchFamily="34" charset="0"/>
            </a:endParaRPr>
          </a:p>
          <a:p>
            <a:r>
              <a:rPr lang="es-CO" sz="2000" i="1" dirty="0" smtClean="0">
                <a:latin typeface="Calibri" pitchFamily="34" charset="0"/>
              </a:rPr>
              <a:t>Bendito eres tu Adonaí Dios nuestro, Rey del Universo, que nos consagró con sus preceptos y nos ordenó sobre el lavado de las  manos</a:t>
            </a:r>
            <a:endParaRPr sz="2000" dirty="0" smtClean="0">
              <a:latin typeface="Calibri" pitchFamily="34" charset="0"/>
            </a:endParaRPr>
          </a:p>
          <a:p>
            <a:pPr algn="ctr">
              <a:buFont typeface="Arial" charset="0"/>
              <a:buNone/>
            </a:pPr>
            <a:r>
              <a:rPr lang="es-CO" sz="2000" b="1" dirty="0" smtClean="0">
                <a:solidFill>
                  <a:srgbClr val="FF0000"/>
                </a:solidFill>
                <a:latin typeface="Calibri" pitchFamily="34" charset="0"/>
              </a:rPr>
              <a:t>Motzí</a:t>
            </a:r>
            <a:endParaRPr sz="2000" dirty="0" smtClean="0">
              <a:solidFill>
                <a:srgbClr val="FF0000"/>
              </a:solidFill>
              <a:latin typeface="Calibri" pitchFamily="34" charset="0"/>
            </a:endParaRPr>
          </a:p>
          <a:p>
            <a:r>
              <a:rPr lang="es-CO" sz="2000" dirty="0" smtClean="0">
                <a:latin typeface="Calibri" pitchFamily="34" charset="0"/>
              </a:rPr>
              <a:t>Se </a:t>
            </a:r>
            <a:r>
              <a:rPr lang="es-CO" sz="2000" dirty="0" smtClean="0">
                <a:latin typeface="Calibri" pitchFamily="34" charset="0"/>
              </a:rPr>
              <a:t>toman los tres matzot de la </a:t>
            </a:r>
            <a:r>
              <a:rPr lang="es-CO" sz="2000" dirty="0" smtClean="0">
                <a:latin typeface="Calibri" pitchFamily="34" charset="0"/>
              </a:rPr>
              <a:t>Keará </a:t>
            </a:r>
            <a:r>
              <a:rPr lang="es-CO" sz="2000" dirty="0" smtClean="0">
                <a:latin typeface="Calibri" pitchFamily="34" charset="0"/>
              </a:rPr>
              <a:t>y se dice la siguiente Brajá:</a:t>
            </a:r>
            <a:endParaRPr sz="2000" dirty="0" smtClean="0">
              <a:latin typeface="Calibri" pitchFamily="34" charset="0"/>
            </a:endParaRPr>
          </a:p>
          <a:p>
            <a:r>
              <a:rPr sz="2000" b="1" i="1" dirty="0" smtClean="0">
                <a:latin typeface="Calibri" pitchFamily="34" charset="0"/>
              </a:rPr>
              <a:t>Baruj </a:t>
            </a:r>
            <a:r>
              <a:rPr sz="2000" b="1" i="1" dirty="0" err="1" smtClean="0">
                <a:latin typeface="Calibri" pitchFamily="34" charset="0"/>
              </a:rPr>
              <a:t>atá</a:t>
            </a:r>
            <a:r>
              <a:rPr sz="2000" b="1" i="1" dirty="0" smtClean="0">
                <a:latin typeface="Calibri" pitchFamily="34" charset="0"/>
              </a:rPr>
              <a:t> Adonai, </a:t>
            </a:r>
            <a:r>
              <a:rPr sz="2000" b="1" i="1" dirty="0" err="1" smtClean="0">
                <a:latin typeface="Calibri" pitchFamily="34" charset="0"/>
              </a:rPr>
              <a:t>Elohenu</a:t>
            </a:r>
            <a:r>
              <a:rPr sz="2000" b="1" i="1" dirty="0" smtClean="0">
                <a:latin typeface="Calibri" pitchFamily="34" charset="0"/>
              </a:rPr>
              <a:t> </a:t>
            </a:r>
            <a:r>
              <a:rPr sz="2000" b="1" i="1" dirty="0" err="1" smtClean="0">
                <a:latin typeface="Calibri" pitchFamily="34" charset="0"/>
              </a:rPr>
              <a:t>Mélek</a:t>
            </a:r>
            <a:r>
              <a:rPr sz="2000" b="1" i="1" dirty="0" smtClean="0">
                <a:latin typeface="Calibri" pitchFamily="34" charset="0"/>
              </a:rPr>
              <a:t> </a:t>
            </a:r>
            <a:r>
              <a:rPr sz="2000" b="1" i="1" dirty="0" err="1" smtClean="0">
                <a:latin typeface="Calibri" pitchFamily="34" charset="0"/>
              </a:rPr>
              <a:t>haOlam</a:t>
            </a:r>
            <a:r>
              <a:rPr sz="2000" b="1" i="1" dirty="0" smtClean="0">
                <a:latin typeface="Calibri" pitchFamily="34" charset="0"/>
              </a:rPr>
              <a:t> </a:t>
            </a:r>
            <a:r>
              <a:rPr sz="2000" b="1" i="1" dirty="0" err="1" smtClean="0">
                <a:latin typeface="Calibri" pitchFamily="34" charset="0"/>
              </a:rPr>
              <a:t>hamotzí</a:t>
            </a:r>
            <a:r>
              <a:rPr sz="2000" b="1" i="1" dirty="0" smtClean="0">
                <a:latin typeface="Calibri" pitchFamily="34" charset="0"/>
              </a:rPr>
              <a:t> </a:t>
            </a:r>
            <a:r>
              <a:rPr sz="2000" b="1" i="1" dirty="0" err="1" smtClean="0">
                <a:latin typeface="Calibri" pitchFamily="34" charset="0"/>
              </a:rPr>
              <a:t>léjem</a:t>
            </a:r>
            <a:r>
              <a:rPr sz="2000" b="1" i="1" dirty="0" smtClean="0">
                <a:latin typeface="Calibri" pitchFamily="34" charset="0"/>
              </a:rPr>
              <a:t> min </a:t>
            </a:r>
            <a:r>
              <a:rPr sz="2000" b="1" i="1" dirty="0" err="1" smtClean="0">
                <a:latin typeface="Calibri" pitchFamily="34" charset="0"/>
              </a:rPr>
              <a:t>haáretz</a:t>
            </a:r>
            <a:r>
              <a:rPr sz="2000" b="1" i="1" dirty="0" smtClean="0">
                <a:latin typeface="Calibri" pitchFamily="34" charset="0"/>
              </a:rPr>
              <a:t>. </a:t>
            </a:r>
            <a:endParaRPr sz="2000" dirty="0" smtClean="0">
              <a:latin typeface="Calibri" pitchFamily="34" charset="0"/>
            </a:endParaRPr>
          </a:p>
          <a:p>
            <a:r>
              <a:rPr lang="es-CO" sz="2000" i="1" dirty="0" smtClean="0">
                <a:latin typeface="Calibri" pitchFamily="34" charset="0"/>
              </a:rPr>
              <a:t>Bendito eres  Tu  Adonai, Dios nuestro, Rey del universo, que saca el pan de la tierra.</a:t>
            </a:r>
            <a:endParaRPr sz="2000" dirty="0" smtClean="0">
              <a:latin typeface="Calibri" pitchFamily="34" charset="0"/>
            </a:endParaRPr>
          </a:p>
        </p:txBody>
      </p:sp>
      <p:pic>
        <p:nvPicPr>
          <p:cNvPr id="40965" name="Picture 2"/>
          <p:cNvPicPr>
            <a:picLocks noChangeAspect="1" noChangeArrowheads="1"/>
          </p:cNvPicPr>
          <p:nvPr/>
        </p:nvPicPr>
        <p:blipFill>
          <a:blip r:embed="rId4" cstate="print"/>
          <a:srcRect/>
          <a:stretch>
            <a:fillRect/>
          </a:stretch>
        </p:blipFill>
        <p:spPr bwMode="auto">
          <a:xfrm>
            <a:off x="6781800" y="1600200"/>
            <a:ext cx="1828800" cy="1901825"/>
          </a:xfrm>
          <a:prstGeom prst="rect">
            <a:avLst/>
          </a:prstGeom>
          <a:noFill/>
          <a:ln w="9525">
            <a:noFill/>
            <a:miter lim="800000"/>
            <a:headEnd/>
            <a:tailEnd/>
          </a:ln>
        </p:spPr>
      </p:pic>
      <p:pic>
        <p:nvPicPr>
          <p:cNvPr id="40966" name="Picture 2"/>
          <p:cNvPicPr preferRelativeResize="0">
            <a:picLocks noChangeArrowheads="1"/>
          </p:cNvPicPr>
          <p:nvPr/>
        </p:nvPicPr>
        <p:blipFill>
          <a:blip r:embed="rId5" cstate="print"/>
          <a:srcRect/>
          <a:stretch>
            <a:fillRect/>
          </a:stretch>
        </p:blipFill>
        <p:spPr bwMode="auto">
          <a:xfrm>
            <a:off x="6858000" y="43434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198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1988" name="Content Placeholder 2"/>
          <p:cNvSpPr txBox="1">
            <a:spLocks noGrp="1"/>
          </p:cNvSpPr>
          <p:nvPr>
            <p:ph idx="1"/>
          </p:nvPr>
        </p:nvSpPr>
        <p:spPr>
          <a:xfrm>
            <a:off x="838200" y="1447800"/>
            <a:ext cx="6096000" cy="4800600"/>
          </a:xfrm>
        </p:spPr>
        <p:txBody>
          <a:bodyPr/>
          <a:lstStyle/>
          <a:p>
            <a:r>
              <a:rPr lang="es-CO" sz="2000" b="1" dirty="0" smtClean="0">
                <a:solidFill>
                  <a:srgbClr val="FF0000"/>
                </a:solidFill>
                <a:latin typeface="Calibri" pitchFamily="34" charset="0"/>
              </a:rPr>
              <a:t>Matzá</a:t>
            </a:r>
            <a:endParaRPr sz="2000" dirty="0" smtClean="0">
              <a:solidFill>
                <a:srgbClr val="FF0000"/>
              </a:solidFill>
              <a:latin typeface="Calibri" pitchFamily="34" charset="0"/>
            </a:endParaRPr>
          </a:p>
          <a:p>
            <a:r>
              <a:rPr lang="es-CO" sz="2000" dirty="0" smtClean="0">
                <a:latin typeface="Calibri" pitchFamily="34" charset="0"/>
              </a:rPr>
              <a:t>Se </a:t>
            </a:r>
            <a:r>
              <a:rPr lang="es-CO" sz="2000" dirty="0" smtClean="0">
                <a:latin typeface="Calibri" pitchFamily="34" charset="0"/>
              </a:rPr>
              <a:t>deja la Matzá entera inferior sobre la mesa, sosteniendo solo la primera que esta entera y la partida y se recita la siguiente Brajá:</a:t>
            </a:r>
            <a:endParaRPr sz="2000" dirty="0" smtClean="0">
              <a:latin typeface="Calibri" pitchFamily="34" charset="0"/>
            </a:endParaRPr>
          </a:p>
          <a:p>
            <a:r>
              <a:rPr lang="es-CO" sz="2000" dirty="0" smtClean="0">
                <a:latin typeface="Calibri" pitchFamily="34" charset="0"/>
              </a:rPr>
              <a:t> </a:t>
            </a:r>
            <a:r>
              <a:rPr lang="es-CO" sz="2400" b="1" i="1" dirty="0" smtClean="0">
                <a:latin typeface="Calibri" pitchFamily="34" charset="0"/>
              </a:rPr>
              <a:t>Baruj </a:t>
            </a:r>
            <a:r>
              <a:rPr lang="es-CO" sz="2400" b="1" i="1" dirty="0" err="1" smtClean="0">
                <a:latin typeface="Calibri" pitchFamily="34" charset="0"/>
              </a:rPr>
              <a:t>atá</a:t>
            </a:r>
            <a:r>
              <a:rPr lang="es-CO" sz="2400" b="1" i="1" dirty="0" smtClean="0">
                <a:latin typeface="Calibri" pitchFamily="34" charset="0"/>
              </a:rPr>
              <a:t> Adonai, </a:t>
            </a:r>
            <a:r>
              <a:rPr lang="es-CO" sz="2400" b="1" i="1" dirty="0" err="1" smtClean="0">
                <a:latin typeface="Calibri" pitchFamily="34" charset="0"/>
              </a:rPr>
              <a:t>Elohenu</a:t>
            </a:r>
            <a:r>
              <a:rPr lang="es-CO" sz="2400" b="1" i="1" dirty="0" smtClean="0">
                <a:latin typeface="Calibri" pitchFamily="34" charset="0"/>
              </a:rPr>
              <a:t> </a:t>
            </a:r>
            <a:r>
              <a:rPr lang="es-CO" sz="2400" b="1" i="1" dirty="0" err="1" smtClean="0">
                <a:latin typeface="Calibri" pitchFamily="34" charset="0"/>
              </a:rPr>
              <a:t>Mélek</a:t>
            </a:r>
            <a:r>
              <a:rPr lang="es-CO" sz="2400" b="1" i="1" dirty="0" smtClean="0">
                <a:latin typeface="Calibri" pitchFamily="34" charset="0"/>
              </a:rPr>
              <a:t> </a:t>
            </a:r>
            <a:r>
              <a:rPr lang="es-CO" sz="2400" b="1" i="1" dirty="0" err="1" smtClean="0">
                <a:latin typeface="Calibri" pitchFamily="34" charset="0"/>
              </a:rPr>
              <a:t>haOlam</a:t>
            </a:r>
            <a:r>
              <a:rPr lang="es-CO" sz="2400" b="1" i="1" dirty="0" smtClean="0">
                <a:latin typeface="Calibri" pitchFamily="34" charset="0"/>
              </a:rPr>
              <a:t> asher </a:t>
            </a:r>
            <a:r>
              <a:rPr lang="es-CO" sz="2400" b="1" i="1" dirty="0" err="1" smtClean="0">
                <a:latin typeface="Calibri" pitchFamily="34" charset="0"/>
              </a:rPr>
              <a:t>kideshanu</a:t>
            </a:r>
            <a:r>
              <a:rPr lang="es-CO" sz="2400" b="1" i="1" dirty="0" smtClean="0">
                <a:latin typeface="Calibri" pitchFamily="34" charset="0"/>
              </a:rPr>
              <a:t> </a:t>
            </a:r>
            <a:r>
              <a:rPr lang="es-CO" sz="2400" b="1" i="1" dirty="0" err="1" smtClean="0">
                <a:latin typeface="Calibri" pitchFamily="34" charset="0"/>
              </a:rPr>
              <a:t>bemitzvotav</a:t>
            </a:r>
            <a:r>
              <a:rPr lang="es-CO" sz="2400" b="1" i="1" dirty="0" smtClean="0">
                <a:latin typeface="Calibri" pitchFamily="34" charset="0"/>
              </a:rPr>
              <a:t>  </a:t>
            </a:r>
            <a:r>
              <a:rPr lang="es-CO" sz="2400" b="1" i="1" dirty="0" err="1" smtClean="0">
                <a:latin typeface="Calibri" pitchFamily="34" charset="0"/>
              </a:rPr>
              <a:t>vetzivanu</a:t>
            </a:r>
            <a:r>
              <a:rPr lang="es-CO" sz="2400" b="1" i="1" dirty="0" smtClean="0">
                <a:latin typeface="Calibri" pitchFamily="34" charset="0"/>
              </a:rPr>
              <a:t> al </a:t>
            </a:r>
            <a:r>
              <a:rPr lang="es-CO" sz="2400" b="1" i="1" dirty="0" err="1" smtClean="0">
                <a:latin typeface="Calibri" pitchFamily="34" charset="0"/>
              </a:rPr>
              <a:t>ajilat</a:t>
            </a:r>
            <a:r>
              <a:rPr lang="es-CO" sz="2400" b="1" i="1" dirty="0" smtClean="0">
                <a:latin typeface="Calibri" pitchFamily="34" charset="0"/>
              </a:rPr>
              <a:t> matzá -Amen-</a:t>
            </a:r>
            <a:endParaRPr sz="2400" dirty="0" smtClean="0">
              <a:latin typeface="Calibri" pitchFamily="34" charset="0"/>
            </a:endParaRPr>
          </a:p>
          <a:p>
            <a:r>
              <a:rPr lang="es-CO" sz="2400" i="1" dirty="0" smtClean="0">
                <a:latin typeface="Calibri" pitchFamily="34" charset="0"/>
              </a:rPr>
              <a:t>Bendito eres  Tu  Adonaí, Dios nuestro, Rey del universo, que nos consagró con sus preceptos y nos ordenó sobre la comida de Matzá</a:t>
            </a:r>
            <a:endParaRPr sz="2400" dirty="0" smtClean="0">
              <a:latin typeface="Calibri" pitchFamily="34" charset="0"/>
            </a:endParaRPr>
          </a:p>
          <a:p>
            <a:r>
              <a:rPr lang="es-CO" sz="2000" b="1" i="1" dirty="0" smtClean="0">
                <a:latin typeface="Calibri" pitchFamily="34" charset="0"/>
              </a:rPr>
              <a:t> </a:t>
            </a:r>
            <a:r>
              <a:rPr lang="es-CO" sz="2000" b="1" dirty="0" smtClean="0">
                <a:latin typeface="Calibri" pitchFamily="34" charset="0"/>
              </a:rPr>
              <a:t>Se </a:t>
            </a:r>
            <a:r>
              <a:rPr lang="es-CO" sz="2000" b="1" dirty="0" smtClean="0">
                <a:latin typeface="Calibri" pitchFamily="34" charset="0"/>
              </a:rPr>
              <a:t>comen el equivalente a 20 gramos de </a:t>
            </a:r>
            <a:r>
              <a:rPr lang="es-CO" sz="2000" b="1" dirty="0" err="1" smtClean="0">
                <a:latin typeface="Calibri" pitchFamily="34" charset="0"/>
              </a:rPr>
              <a:t>matza</a:t>
            </a:r>
            <a:r>
              <a:rPr lang="es-CO" sz="2000" b="1" dirty="0" smtClean="0">
                <a:latin typeface="Calibri" pitchFamily="34" charset="0"/>
              </a:rPr>
              <a:t> de la de arriba</a:t>
            </a:r>
            <a:endParaRPr sz="2000" b="1" dirty="0" smtClean="0">
              <a:latin typeface="Calibri" pitchFamily="34" charset="0"/>
            </a:endParaRPr>
          </a:p>
        </p:txBody>
      </p:sp>
      <p:pic>
        <p:nvPicPr>
          <p:cNvPr id="41989" name="Picture 2"/>
          <p:cNvPicPr preferRelativeResize="0">
            <a:picLocks noChangeArrowheads="1"/>
          </p:cNvPicPr>
          <p:nvPr/>
        </p:nvPicPr>
        <p:blipFill>
          <a:blip r:embed="rId4" cstate="print"/>
          <a:srcRect/>
          <a:stretch>
            <a:fillRect/>
          </a:stretch>
        </p:blipFill>
        <p:spPr bwMode="auto">
          <a:xfrm>
            <a:off x="6858000" y="2895600"/>
            <a:ext cx="1746250" cy="1676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3011"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3012" name="Content Placeholder 2"/>
          <p:cNvSpPr txBox="1">
            <a:spLocks noGrp="1"/>
          </p:cNvSpPr>
          <p:nvPr>
            <p:ph idx="1"/>
          </p:nvPr>
        </p:nvSpPr>
        <p:spPr>
          <a:xfrm>
            <a:off x="838200" y="1447800"/>
            <a:ext cx="5410200" cy="4800600"/>
          </a:xfrm>
        </p:spPr>
        <p:txBody>
          <a:bodyPr/>
          <a:lstStyle/>
          <a:p>
            <a:r>
              <a:rPr sz="2000" b="1" dirty="0" smtClean="0">
                <a:solidFill>
                  <a:srgbClr val="FF0000"/>
                </a:solidFill>
                <a:latin typeface="Calibri" pitchFamily="34" charset="0"/>
              </a:rPr>
              <a:t>Maror</a:t>
            </a:r>
            <a:endParaRPr sz="2000" dirty="0" smtClean="0">
              <a:solidFill>
                <a:srgbClr val="FF0000"/>
              </a:solidFill>
              <a:latin typeface="Calibri" pitchFamily="34" charset="0"/>
            </a:endParaRPr>
          </a:p>
          <a:p>
            <a:r>
              <a:rPr lang="es-CO" sz="2000" dirty="0" smtClean="0">
                <a:latin typeface="Calibri" pitchFamily="34" charset="0"/>
              </a:rPr>
              <a:t>Se </a:t>
            </a:r>
            <a:r>
              <a:rPr lang="es-CO" sz="2000" dirty="0" smtClean="0">
                <a:latin typeface="Calibri" pitchFamily="34" charset="0"/>
              </a:rPr>
              <a:t>toma el equivalente a 28 gramos de hierva amarga y se le echa  un poquito de jaroset y se dice la siguiente Brajá; luego de la Brajá se come esta porción y se hace  sin recostarse al lado izquierdo</a:t>
            </a:r>
            <a:endParaRPr sz="2000" dirty="0" smtClean="0">
              <a:latin typeface="Calibri" pitchFamily="34" charset="0"/>
            </a:endParaRPr>
          </a:p>
          <a:p>
            <a:r>
              <a:rPr lang="es-CO" sz="2000" b="1" dirty="0" smtClean="0">
                <a:latin typeface="Calibri" pitchFamily="34" charset="0"/>
              </a:rPr>
              <a:t> </a:t>
            </a:r>
            <a:r>
              <a:rPr lang="es-CO" sz="2400" b="1" i="1" dirty="0" smtClean="0">
                <a:latin typeface="Calibri" pitchFamily="34" charset="0"/>
              </a:rPr>
              <a:t>Baruj </a:t>
            </a:r>
            <a:r>
              <a:rPr lang="es-CO" sz="2400" b="1" i="1" dirty="0" err="1" smtClean="0">
                <a:latin typeface="Calibri" pitchFamily="34" charset="0"/>
              </a:rPr>
              <a:t>atá</a:t>
            </a:r>
            <a:r>
              <a:rPr lang="es-CO" sz="2400" b="1" i="1" dirty="0" smtClean="0">
                <a:latin typeface="Calibri" pitchFamily="34" charset="0"/>
              </a:rPr>
              <a:t> Adonai, </a:t>
            </a:r>
            <a:r>
              <a:rPr lang="es-CO" sz="2400" b="1" i="1" dirty="0" err="1" smtClean="0">
                <a:latin typeface="Calibri" pitchFamily="34" charset="0"/>
              </a:rPr>
              <a:t>Elohenu</a:t>
            </a:r>
            <a:r>
              <a:rPr lang="es-CO" sz="2400" b="1" i="1" dirty="0" smtClean="0">
                <a:latin typeface="Calibri" pitchFamily="34" charset="0"/>
              </a:rPr>
              <a:t> </a:t>
            </a:r>
            <a:r>
              <a:rPr lang="es-CO" sz="2400" b="1" i="1" dirty="0" err="1" smtClean="0">
                <a:latin typeface="Calibri" pitchFamily="34" charset="0"/>
              </a:rPr>
              <a:t>Mélek</a:t>
            </a:r>
            <a:r>
              <a:rPr lang="es-CO" sz="2400" b="1" i="1" dirty="0" smtClean="0">
                <a:latin typeface="Calibri" pitchFamily="34" charset="0"/>
              </a:rPr>
              <a:t> </a:t>
            </a:r>
            <a:r>
              <a:rPr lang="es-CO" sz="2400" b="1" i="1" dirty="0" err="1" smtClean="0">
                <a:latin typeface="Calibri" pitchFamily="34" charset="0"/>
              </a:rPr>
              <a:t>haOlam</a:t>
            </a:r>
            <a:r>
              <a:rPr lang="es-CO" sz="2400" b="1" i="1" dirty="0" smtClean="0">
                <a:latin typeface="Calibri" pitchFamily="34" charset="0"/>
              </a:rPr>
              <a:t> asher </a:t>
            </a:r>
            <a:r>
              <a:rPr lang="es-CO" sz="2400" b="1" i="1" dirty="0" err="1" smtClean="0">
                <a:latin typeface="Calibri" pitchFamily="34" charset="0"/>
              </a:rPr>
              <a:t>kideshanu</a:t>
            </a:r>
            <a:r>
              <a:rPr lang="es-CO" sz="2400" b="1" i="1" dirty="0" smtClean="0">
                <a:latin typeface="Calibri" pitchFamily="34" charset="0"/>
              </a:rPr>
              <a:t> </a:t>
            </a:r>
            <a:r>
              <a:rPr lang="es-CO" sz="2400" b="1" i="1" dirty="0" err="1" smtClean="0">
                <a:latin typeface="Calibri" pitchFamily="34" charset="0"/>
              </a:rPr>
              <a:t>bemitzvotav</a:t>
            </a:r>
            <a:r>
              <a:rPr lang="es-CO" sz="2400" b="1" i="1" dirty="0" smtClean="0">
                <a:latin typeface="Calibri" pitchFamily="34" charset="0"/>
              </a:rPr>
              <a:t>, </a:t>
            </a:r>
            <a:r>
              <a:rPr lang="es-CO" sz="2400" b="1" i="1" dirty="0" err="1" smtClean="0">
                <a:latin typeface="Calibri" pitchFamily="34" charset="0"/>
              </a:rPr>
              <a:t>vetzivanu</a:t>
            </a:r>
            <a:r>
              <a:rPr lang="es-CO" sz="2400" b="1" i="1" dirty="0" smtClean="0">
                <a:latin typeface="Calibri" pitchFamily="34" charset="0"/>
              </a:rPr>
              <a:t> al </a:t>
            </a:r>
            <a:r>
              <a:rPr lang="es-CO" sz="2400" b="1" i="1" dirty="0" err="1" smtClean="0">
                <a:latin typeface="Calibri" pitchFamily="34" charset="0"/>
              </a:rPr>
              <a:t>ajilat</a:t>
            </a:r>
            <a:r>
              <a:rPr lang="es-CO" sz="2400" b="1" i="1" dirty="0" smtClean="0">
                <a:latin typeface="Calibri" pitchFamily="34" charset="0"/>
              </a:rPr>
              <a:t> </a:t>
            </a:r>
            <a:r>
              <a:rPr lang="es-CO" sz="2400" b="1" i="1" dirty="0" err="1" smtClean="0">
                <a:latin typeface="Calibri" pitchFamily="34" charset="0"/>
              </a:rPr>
              <a:t>maror</a:t>
            </a:r>
            <a:r>
              <a:rPr lang="es-CO" sz="2400" b="1" i="1" dirty="0" smtClean="0">
                <a:latin typeface="Calibri" pitchFamily="34" charset="0"/>
              </a:rPr>
              <a:t>.</a:t>
            </a:r>
            <a:endParaRPr sz="2400" dirty="0" smtClean="0">
              <a:latin typeface="Calibri" pitchFamily="34" charset="0"/>
            </a:endParaRPr>
          </a:p>
          <a:p>
            <a:r>
              <a:rPr lang="es-CO" sz="2400" i="1" dirty="0" smtClean="0">
                <a:latin typeface="Calibri" pitchFamily="34" charset="0"/>
              </a:rPr>
              <a:t>Bendito eres  Tu  Adonaí, Dios nuestro, Rey del universo, que nos santifica con el mandamiento de comer las hierbas amargas</a:t>
            </a:r>
            <a:endParaRPr sz="2400" dirty="0" smtClean="0">
              <a:latin typeface="Calibri" pitchFamily="34" charset="0"/>
            </a:endParaRPr>
          </a:p>
        </p:txBody>
      </p:sp>
      <p:pic>
        <p:nvPicPr>
          <p:cNvPr id="43013" name="Picture 2"/>
          <p:cNvPicPr preferRelativeResize="0">
            <a:picLocks noChangeArrowheads="1"/>
          </p:cNvPicPr>
          <p:nvPr/>
        </p:nvPicPr>
        <p:blipFill>
          <a:blip r:embed="rId4" cstate="print"/>
          <a:srcRect/>
          <a:stretch>
            <a:fillRect/>
          </a:stretch>
        </p:blipFill>
        <p:spPr bwMode="auto">
          <a:xfrm>
            <a:off x="6705600" y="1981200"/>
            <a:ext cx="1589088" cy="1295400"/>
          </a:xfrm>
          <a:prstGeom prst="rect">
            <a:avLst/>
          </a:prstGeom>
          <a:solidFill>
            <a:srgbClr val="FFFFFF"/>
          </a:solid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6172200" y="3962400"/>
            <a:ext cx="2466975" cy="1847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4035"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pic>
        <p:nvPicPr>
          <p:cNvPr id="44036" name="Picture 2"/>
          <p:cNvPicPr preferRelativeResize="0">
            <a:picLocks noChangeArrowheads="1"/>
          </p:cNvPicPr>
          <p:nvPr/>
        </p:nvPicPr>
        <p:blipFill>
          <a:blip r:embed="rId4" cstate="print"/>
          <a:srcRect/>
          <a:stretch>
            <a:fillRect/>
          </a:stretch>
        </p:blipFill>
        <p:spPr bwMode="auto">
          <a:xfrm>
            <a:off x="6629400" y="2667000"/>
            <a:ext cx="2351088" cy="1395413"/>
          </a:xfrm>
          <a:prstGeom prst="rect">
            <a:avLst/>
          </a:prstGeom>
          <a:solidFill>
            <a:srgbClr val="FFFFFF"/>
          </a:solidFill>
          <a:ln w="9525">
            <a:noFill/>
            <a:miter lim="800000"/>
            <a:headEnd/>
            <a:tailEnd/>
          </a:ln>
        </p:spPr>
      </p:pic>
      <p:sp>
        <p:nvSpPr>
          <p:cNvPr id="44037" name="Content Placeholder 2"/>
          <p:cNvSpPr txBox="1">
            <a:spLocks noGrp="1"/>
          </p:cNvSpPr>
          <p:nvPr>
            <p:ph idx="1"/>
          </p:nvPr>
        </p:nvSpPr>
        <p:spPr>
          <a:xfrm>
            <a:off x="838200" y="1447800"/>
            <a:ext cx="6172200" cy="4800600"/>
          </a:xfrm>
        </p:spPr>
        <p:txBody>
          <a:bodyPr/>
          <a:lstStyle/>
          <a:p>
            <a:r>
              <a:rPr sz="2000" b="1" dirty="0" smtClean="0">
                <a:solidFill>
                  <a:srgbClr val="FF0000"/>
                </a:solidFill>
                <a:latin typeface="Calibri" pitchFamily="34" charset="0"/>
              </a:rPr>
              <a:t>Korej</a:t>
            </a:r>
            <a:endParaRPr sz="2000" dirty="0" smtClean="0">
              <a:solidFill>
                <a:srgbClr val="FF0000"/>
              </a:solidFill>
              <a:latin typeface="Calibri" pitchFamily="34" charset="0"/>
            </a:endParaRPr>
          </a:p>
          <a:p>
            <a:r>
              <a:rPr lang="es-CO" sz="2000" dirty="0" smtClean="0">
                <a:latin typeface="Calibri" pitchFamily="34" charset="0"/>
              </a:rPr>
              <a:t>Se </a:t>
            </a:r>
            <a:r>
              <a:rPr lang="es-CO" sz="2000" dirty="0" smtClean="0">
                <a:latin typeface="Calibri" pitchFamily="34" charset="0"/>
              </a:rPr>
              <a:t>toma el equivalente a 20 gramos de la </a:t>
            </a:r>
            <a:r>
              <a:rPr lang="es-CO" sz="2000" dirty="0" err="1" smtClean="0">
                <a:latin typeface="Calibri" pitchFamily="34" charset="0"/>
              </a:rPr>
              <a:t>matza</a:t>
            </a:r>
            <a:r>
              <a:rPr lang="es-CO" sz="2000" dirty="0" smtClean="0">
                <a:latin typeface="Calibri" pitchFamily="34" charset="0"/>
              </a:rPr>
              <a:t> inferior y una porción de lechuga se juntan en forma de sándwich, se le agrega Jaroset y se dice lo siguiente y luego se come recostados hacia el lado izquierdo</a:t>
            </a:r>
            <a:endParaRPr sz="2000" dirty="0" smtClean="0">
              <a:latin typeface="Calibri" pitchFamily="34" charset="0"/>
            </a:endParaRPr>
          </a:p>
          <a:p>
            <a:r>
              <a:rPr lang="es-CO" sz="2600" dirty="0" smtClean="0">
                <a:latin typeface="Calibri" pitchFamily="34" charset="0"/>
              </a:rPr>
              <a:t> </a:t>
            </a:r>
            <a:r>
              <a:rPr lang="es-CO" sz="2600" i="1" dirty="0" smtClean="0">
                <a:latin typeface="Calibri" pitchFamily="34" charset="0"/>
              </a:rPr>
              <a:t>En recuerdo del Templo como </a:t>
            </a:r>
            <a:r>
              <a:rPr lang="es-CO" sz="2600" i="1" dirty="0" err="1" smtClean="0">
                <a:latin typeface="Calibri" pitchFamily="34" charset="0"/>
              </a:rPr>
              <a:t>Hilel</a:t>
            </a:r>
            <a:r>
              <a:rPr lang="es-CO" sz="2600" i="1" dirty="0" smtClean="0">
                <a:latin typeface="Calibri" pitchFamily="34" charset="0"/>
              </a:rPr>
              <a:t>. Así hacia Hilel en los tiempos que existía el Templo de  Jerusalén: juntaba el sacrificio de Pésaj  con Matzá  y Maror y los comía juntos, para cumplir con lo que está escrito: ”Sobre matzot y hierbas amargas lo comerán (al sacrificio de </a:t>
            </a:r>
            <a:r>
              <a:rPr lang="es-CO" sz="2600" i="1" dirty="0" smtClean="0">
                <a:latin typeface="Calibri" pitchFamily="34" charset="0"/>
              </a:rPr>
              <a:t>Pésaj)-</a:t>
            </a:r>
            <a:endParaRPr sz="26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5059"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5060" name="Content Placeholder 2"/>
          <p:cNvSpPr txBox="1">
            <a:spLocks noGrp="1"/>
          </p:cNvSpPr>
          <p:nvPr>
            <p:ph idx="1"/>
          </p:nvPr>
        </p:nvSpPr>
        <p:spPr>
          <a:xfrm>
            <a:off x="838200" y="1447800"/>
            <a:ext cx="6172200" cy="4800600"/>
          </a:xfrm>
        </p:spPr>
        <p:txBody>
          <a:bodyPr/>
          <a:lstStyle/>
          <a:p>
            <a:r>
              <a:rPr lang="en-US" sz="2000" b="1" dirty="0" smtClean="0">
                <a:solidFill>
                  <a:srgbClr val="FF0000"/>
                </a:solidFill>
                <a:latin typeface="Calibri" pitchFamily="34" charset="0"/>
              </a:rPr>
              <a:t>Shulján orej</a:t>
            </a:r>
            <a:endParaRPr lang="en-US" sz="2000" dirty="0" smtClean="0">
              <a:solidFill>
                <a:srgbClr val="FF0000"/>
              </a:solidFill>
              <a:latin typeface="Calibri" pitchFamily="34" charset="0"/>
            </a:endParaRPr>
          </a:p>
          <a:p>
            <a:r>
              <a:rPr lang="en-US" sz="2000" b="1" dirty="0" smtClean="0">
                <a:latin typeface="Calibri" pitchFamily="34" charset="0"/>
              </a:rPr>
              <a:t>Se</a:t>
            </a:r>
            <a:r>
              <a:rPr lang="en-US" sz="2000" b="1" dirty="0" smtClean="0">
                <a:latin typeface="Calibri" pitchFamily="34" charset="0"/>
              </a:rPr>
              <a:t>  </a:t>
            </a:r>
            <a:r>
              <a:rPr lang="en-US" sz="2000" b="1" dirty="0" err="1" smtClean="0">
                <a:latin typeface="Calibri" pitchFamily="34" charset="0"/>
              </a:rPr>
              <a:t>disponen</a:t>
            </a:r>
            <a:r>
              <a:rPr lang="en-US" sz="2000" b="1" dirty="0" smtClean="0">
                <a:latin typeface="Calibri" pitchFamily="34" charset="0"/>
              </a:rPr>
              <a:t> a </a:t>
            </a:r>
            <a:r>
              <a:rPr lang="en-US" sz="2000" b="1" dirty="0" err="1" smtClean="0">
                <a:latin typeface="Calibri" pitchFamily="34" charset="0"/>
              </a:rPr>
              <a:t>ingerir</a:t>
            </a:r>
            <a:r>
              <a:rPr lang="en-US" sz="2000" b="1" dirty="0" smtClean="0">
                <a:latin typeface="Calibri" pitchFamily="34" charset="0"/>
              </a:rPr>
              <a:t> </a:t>
            </a:r>
            <a:r>
              <a:rPr lang="en-US" sz="2000" b="1" dirty="0" err="1" smtClean="0">
                <a:latin typeface="Calibri" pitchFamily="34" charset="0"/>
              </a:rPr>
              <a:t>todos</a:t>
            </a:r>
            <a:r>
              <a:rPr lang="en-US" sz="2000" b="1" dirty="0" smtClean="0">
                <a:latin typeface="Calibri" pitchFamily="34" charset="0"/>
              </a:rPr>
              <a:t> la comida </a:t>
            </a:r>
            <a:r>
              <a:rPr lang="en-US" sz="2000" b="1" dirty="0" err="1" smtClean="0">
                <a:latin typeface="Calibri" pitchFamily="34" charset="0"/>
              </a:rPr>
              <a:t>festiva</a:t>
            </a:r>
            <a:endParaRPr lang="en-US" sz="2000" dirty="0" smtClean="0">
              <a:latin typeface="Calibri" pitchFamily="34" charset="0"/>
            </a:endParaRPr>
          </a:p>
          <a:p>
            <a:r>
              <a:rPr lang="es-CO" sz="2000" b="1" dirty="0" smtClean="0">
                <a:solidFill>
                  <a:srgbClr val="FF0000"/>
                </a:solidFill>
                <a:latin typeface="Calibri" pitchFamily="34" charset="0"/>
              </a:rPr>
              <a:t>Tzafún</a:t>
            </a:r>
            <a:endParaRPr sz="2000" dirty="0" smtClean="0">
              <a:solidFill>
                <a:srgbClr val="FF0000"/>
              </a:solidFill>
              <a:latin typeface="Calibri" pitchFamily="34" charset="0"/>
            </a:endParaRPr>
          </a:p>
          <a:p>
            <a:r>
              <a:rPr lang="es-CO" sz="2000" dirty="0" smtClean="0">
                <a:latin typeface="Calibri" pitchFamily="34" charset="0"/>
              </a:rPr>
              <a:t> </a:t>
            </a:r>
            <a:r>
              <a:rPr lang="es-CO" sz="2000" dirty="0" smtClean="0">
                <a:latin typeface="Calibri" pitchFamily="34" charset="0"/>
              </a:rPr>
              <a:t>Al </a:t>
            </a:r>
            <a:r>
              <a:rPr lang="es-CO" sz="2000" dirty="0" smtClean="0">
                <a:latin typeface="Calibri" pitchFamily="34" charset="0"/>
              </a:rPr>
              <a:t>final de la comida se come el afikomán recostados sobre el lado izquierdo. El afikomán nos recuerda al sacrificio de Pésaj que también se comía a final de la comida con alegría. Se toman 20 gr para cumplir la mitzvá de comer el afikomán  lo mas rápido posible</a:t>
            </a:r>
            <a:endParaRPr sz="2000" dirty="0" smtClean="0">
              <a:latin typeface="Calibri" pitchFamily="34" charset="0"/>
            </a:endParaRPr>
          </a:p>
          <a:p>
            <a:r>
              <a:rPr sz="2000" b="1" dirty="0" smtClean="0">
                <a:solidFill>
                  <a:srgbClr val="FF0000"/>
                </a:solidFill>
                <a:latin typeface="Calibri" pitchFamily="34" charset="0"/>
              </a:rPr>
              <a:t>Barej</a:t>
            </a:r>
          </a:p>
          <a:p>
            <a:r>
              <a:rPr lang="en-US" sz="2000" b="1" dirty="0" smtClean="0">
                <a:solidFill>
                  <a:srgbClr val="FF0000"/>
                </a:solidFill>
                <a:latin typeface="Calibri" pitchFamily="34" charset="0"/>
              </a:rPr>
              <a:t>TERCERA COPA DE VINO</a:t>
            </a:r>
            <a:endParaRPr sz="2000" dirty="0" smtClean="0">
              <a:solidFill>
                <a:srgbClr val="FF0000"/>
              </a:solidFill>
              <a:latin typeface="Calibri" pitchFamily="34" charset="0"/>
            </a:endParaRPr>
          </a:p>
          <a:p>
            <a:r>
              <a:rPr lang="es-CO" sz="2000" dirty="0" smtClean="0">
                <a:latin typeface="Calibri" pitchFamily="34" charset="0"/>
              </a:rPr>
              <a:t>Se </a:t>
            </a:r>
            <a:r>
              <a:rPr lang="es-CO" sz="2000" dirty="0" smtClean="0">
                <a:latin typeface="Calibri" pitchFamily="34" charset="0"/>
              </a:rPr>
              <a:t>sirve la tercera copa de vino y se recita la </a:t>
            </a:r>
            <a:r>
              <a:rPr lang="es-CO" sz="2000" b="1" dirty="0" smtClean="0">
                <a:latin typeface="Calibri" pitchFamily="34" charset="0"/>
              </a:rPr>
              <a:t>Birkat Hamazón </a:t>
            </a:r>
            <a:r>
              <a:rPr lang="es-CO" sz="2000" dirty="0" smtClean="0">
                <a:latin typeface="Calibri" pitchFamily="34" charset="0"/>
              </a:rPr>
              <a:t>(Bendición sobre los Alimentos) </a:t>
            </a:r>
            <a:endParaRPr sz="2000" dirty="0" smtClean="0">
              <a:latin typeface="Calibri" pitchFamily="34" charset="0"/>
            </a:endParaRPr>
          </a:p>
          <a:p>
            <a:r>
              <a:rPr lang="es-CO" sz="2000" b="1" dirty="0" smtClean="0">
                <a:latin typeface="Calibri" pitchFamily="34" charset="0"/>
              </a:rPr>
              <a:t>Después se bebe la Tercera Copa de Vino</a:t>
            </a:r>
            <a:r>
              <a:rPr lang="es-CO" sz="2000" b="1" dirty="0" smtClean="0">
                <a:latin typeface="Calibri" pitchFamily="34" charset="0"/>
              </a:rPr>
              <a:t> </a:t>
            </a:r>
            <a:endParaRPr sz="2000" b="1" dirty="0" smtClean="0">
              <a:latin typeface="Calibri" pitchFamily="34" charset="0"/>
            </a:endParaRPr>
          </a:p>
        </p:txBody>
      </p:sp>
      <p:pic>
        <p:nvPicPr>
          <p:cNvPr id="45061" name="Picture 2"/>
          <p:cNvPicPr preferRelativeResize="0">
            <a:picLocks noChangeArrowheads="1"/>
          </p:cNvPicPr>
          <p:nvPr/>
        </p:nvPicPr>
        <p:blipFill>
          <a:blip r:embed="rId4" cstate="print"/>
          <a:srcRect/>
          <a:stretch>
            <a:fillRect/>
          </a:stretch>
        </p:blipFill>
        <p:spPr bwMode="auto">
          <a:xfrm>
            <a:off x="7467600" y="4343400"/>
            <a:ext cx="703263" cy="1254125"/>
          </a:xfrm>
          <a:prstGeom prst="rect">
            <a:avLst/>
          </a:prstGeom>
          <a:solidFill>
            <a:srgbClr val="FFFFFF"/>
          </a:solidFill>
          <a:ln w="9525">
            <a:noFill/>
            <a:miter lim="800000"/>
            <a:headEnd/>
            <a:tailEnd/>
          </a:ln>
        </p:spPr>
      </p:pic>
      <p:pic>
        <p:nvPicPr>
          <p:cNvPr id="45062" name="Picture 3"/>
          <p:cNvPicPr preferRelativeResize="0">
            <a:picLocks noChangeArrowheads="1"/>
          </p:cNvPicPr>
          <p:nvPr/>
        </p:nvPicPr>
        <p:blipFill>
          <a:blip r:embed="rId5" cstate="print"/>
          <a:srcRect/>
          <a:stretch>
            <a:fillRect/>
          </a:stretch>
        </p:blipFill>
        <p:spPr bwMode="auto">
          <a:xfrm>
            <a:off x="6934200" y="1981200"/>
            <a:ext cx="1700213" cy="11430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533400" y="1447800"/>
            <a:ext cx="6477000" cy="4800600"/>
          </a:xfrm>
        </p:spPr>
        <p:txBody>
          <a:bodyPr/>
          <a:lstStyle/>
          <a:p>
            <a:r>
              <a:rPr sz="2400" b="1" dirty="0" smtClean="0">
                <a:solidFill>
                  <a:srgbClr val="FF0000"/>
                </a:solidFill>
                <a:latin typeface="Calibri" pitchFamily="34" charset="0"/>
              </a:rPr>
              <a:t>SE BEBE LA TERCERA COPA DE VINO Y SE DICE LA BRAJA</a:t>
            </a:r>
          </a:p>
          <a:p>
            <a:r>
              <a:rPr lang="en-US" sz="2800" b="1" i="1" dirty="0" smtClean="0">
                <a:latin typeface="Calibri" pitchFamily="34" charset="0"/>
              </a:rPr>
              <a:t>Baruj </a:t>
            </a:r>
            <a:r>
              <a:rPr lang="en-US" sz="2800" b="1" i="1" dirty="0" err="1" smtClean="0">
                <a:latin typeface="Calibri" pitchFamily="34" charset="0"/>
              </a:rPr>
              <a:t>atá</a:t>
            </a:r>
            <a:r>
              <a:rPr lang="en-US" sz="2800" b="1" i="1" dirty="0" smtClean="0">
                <a:latin typeface="Calibri" pitchFamily="34" charset="0"/>
              </a:rPr>
              <a:t> Adonai </a:t>
            </a:r>
            <a:r>
              <a:rPr lang="en-US" sz="2800" b="1" i="1" dirty="0" err="1" smtClean="0">
                <a:latin typeface="Calibri" pitchFamily="34" charset="0"/>
              </a:rPr>
              <a:t>Elohenu</a:t>
            </a:r>
            <a:r>
              <a:rPr lang="en-US" sz="2800" b="1" i="1" dirty="0" smtClean="0">
                <a:latin typeface="Calibri" pitchFamily="34" charset="0"/>
              </a:rPr>
              <a:t> </a:t>
            </a:r>
            <a:r>
              <a:rPr lang="en-US" sz="2800" b="1" i="1" dirty="0" err="1" smtClean="0">
                <a:latin typeface="Calibri" pitchFamily="34" charset="0"/>
              </a:rPr>
              <a:t>Mélek</a:t>
            </a:r>
            <a:r>
              <a:rPr lang="en-US" sz="2800" b="1" i="1" dirty="0" smtClean="0">
                <a:latin typeface="Calibri" pitchFamily="34" charset="0"/>
              </a:rPr>
              <a:t> </a:t>
            </a:r>
            <a:r>
              <a:rPr lang="en-US" sz="2800" b="1" i="1" dirty="0" err="1" smtClean="0">
                <a:latin typeface="Calibri" pitchFamily="34" charset="0"/>
              </a:rPr>
              <a:t>haOlam</a:t>
            </a:r>
            <a:r>
              <a:rPr lang="en-US" sz="2800" b="1" i="1" dirty="0" smtClean="0">
                <a:latin typeface="Calibri" pitchFamily="34" charset="0"/>
              </a:rPr>
              <a:t> </a:t>
            </a:r>
            <a:r>
              <a:rPr lang="en-US" sz="2800" b="1" i="1" dirty="0" err="1" smtClean="0">
                <a:latin typeface="Calibri" pitchFamily="34" charset="0"/>
              </a:rPr>
              <a:t>boré</a:t>
            </a:r>
            <a:r>
              <a:rPr lang="en-US" sz="2800" b="1" i="1" dirty="0" smtClean="0">
                <a:latin typeface="Calibri" pitchFamily="34" charset="0"/>
              </a:rPr>
              <a:t> </a:t>
            </a:r>
            <a:r>
              <a:rPr lang="en-US" sz="2800" b="1" i="1" dirty="0" err="1" smtClean="0">
                <a:latin typeface="Calibri" pitchFamily="34" charset="0"/>
              </a:rPr>
              <a:t>perí</a:t>
            </a:r>
            <a:r>
              <a:rPr lang="en-US" sz="2800" b="1" i="1" dirty="0" smtClean="0">
                <a:latin typeface="Calibri" pitchFamily="34" charset="0"/>
              </a:rPr>
              <a:t> </a:t>
            </a:r>
            <a:r>
              <a:rPr lang="en-US" sz="2800" b="1" i="1" dirty="0" err="1" smtClean="0">
                <a:latin typeface="Calibri" pitchFamily="34" charset="0"/>
              </a:rPr>
              <a:t>hagafén</a:t>
            </a:r>
            <a:r>
              <a:rPr lang="en-US" sz="2800" b="1" i="1" dirty="0" smtClean="0">
                <a:latin typeface="Calibri" pitchFamily="34" charset="0"/>
              </a:rPr>
              <a:t> </a:t>
            </a:r>
            <a:endParaRPr lang="en-US" sz="2800" dirty="0" smtClean="0">
              <a:latin typeface="Calibri" pitchFamily="34" charset="0"/>
            </a:endParaRPr>
          </a:p>
          <a:p>
            <a:r>
              <a:rPr lang="en-US" sz="2800" i="1" dirty="0" err="1" smtClean="0">
                <a:latin typeface="Calibri" pitchFamily="34" charset="0"/>
              </a:rPr>
              <a:t>Bendito</a:t>
            </a:r>
            <a:r>
              <a:rPr lang="en-US" sz="2800" i="1" dirty="0" smtClean="0">
                <a:latin typeface="Calibri" pitchFamily="34" charset="0"/>
              </a:rPr>
              <a:t> </a:t>
            </a:r>
            <a:r>
              <a:rPr lang="en-US" sz="2800" i="1" dirty="0" err="1" smtClean="0">
                <a:latin typeface="Calibri" pitchFamily="34" charset="0"/>
              </a:rPr>
              <a:t>eres</a:t>
            </a:r>
            <a:r>
              <a:rPr lang="en-US" sz="2800" i="1" dirty="0" smtClean="0">
                <a:latin typeface="Calibri" pitchFamily="34" charset="0"/>
              </a:rPr>
              <a:t> Adonai, </a:t>
            </a:r>
            <a:r>
              <a:rPr lang="en-US" sz="2800" i="1" dirty="0" err="1" smtClean="0">
                <a:latin typeface="Calibri" pitchFamily="34" charset="0"/>
              </a:rPr>
              <a:t>nuestro</a:t>
            </a:r>
            <a:r>
              <a:rPr lang="en-US" sz="2800" i="1" dirty="0" smtClean="0">
                <a:latin typeface="Calibri" pitchFamily="34" charset="0"/>
              </a:rPr>
              <a:t> Di-</a:t>
            </a:r>
            <a:r>
              <a:rPr lang="en-US" sz="2800" i="1" dirty="0" err="1" smtClean="0">
                <a:latin typeface="Calibri" pitchFamily="34" charset="0"/>
              </a:rPr>
              <a:t>os</a:t>
            </a:r>
            <a:r>
              <a:rPr lang="en-US" sz="2800" i="1" dirty="0" smtClean="0">
                <a:latin typeface="Calibri" pitchFamily="34" charset="0"/>
              </a:rPr>
              <a:t>, Rey del </a:t>
            </a:r>
            <a:r>
              <a:rPr lang="en-US" sz="2800" i="1" dirty="0" err="1" smtClean="0">
                <a:latin typeface="Calibri" pitchFamily="34" charset="0"/>
              </a:rPr>
              <a:t>universo</a:t>
            </a:r>
            <a:r>
              <a:rPr lang="en-US" sz="2800" i="1" dirty="0" smtClean="0">
                <a:latin typeface="Calibri" pitchFamily="34" charset="0"/>
              </a:rPr>
              <a:t>, </a:t>
            </a:r>
            <a:r>
              <a:rPr lang="en-US" sz="2800" i="1" dirty="0" err="1" smtClean="0">
                <a:latin typeface="Calibri" pitchFamily="34" charset="0"/>
              </a:rPr>
              <a:t>que</a:t>
            </a:r>
            <a:r>
              <a:rPr lang="en-US" sz="2800" i="1" dirty="0" smtClean="0">
                <a:latin typeface="Calibri" pitchFamily="34" charset="0"/>
              </a:rPr>
              <a:t> </a:t>
            </a:r>
            <a:r>
              <a:rPr lang="en-US" sz="2800" i="1" dirty="0" err="1" smtClean="0">
                <a:latin typeface="Calibri" pitchFamily="34" charset="0"/>
              </a:rPr>
              <a:t>creó</a:t>
            </a:r>
            <a:r>
              <a:rPr lang="en-US" sz="2800" i="1" dirty="0" smtClean="0">
                <a:latin typeface="Calibri" pitchFamily="34" charset="0"/>
              </a:rPr>
              <a:t> el </a:t>
            </a:r>
            <a:r>
              <a:rPr lang="en-US" sz="2800" i="1" dirty="0" err="1" smtClean="0">
                <a:latin typeface="Calibri" pitchFamily="34" charset="0"/>
              </a:rPr>
              <a:t>fruto</a:t>
            </a:r>
            <a:r>
              <a:rPr lang="en-US" sz="2800" i="1" dirty="0" smtClean="0">
                <a:latin typeface="Calibri" pitchFamily="34" charset="0"/>
              </a:rPr>
              <a:t> de la </a:t>
            </a:r>
            <a:r>
              <a:rPr lang="en-US" sz="2800" i="1" dirty="0" err="1" smtClean="0">
                <a:latin typeface="Calibri" pitchFamily="34" charset="0"/>
              </a:rPr>
              <a:t>vid</a:t>
            </a:r>
            <a:r>
              <a:rPr lang="en-US" sz="2800" i="1" dirty="0" smtClean="0">
                <a:latin typeface="Calibri" pitchFamily="34" charset="0"/>
              </a:rPr>
              <a:t>.</a:t>
            </a:r>
          </a:p>
          <a:p>
            <a:endParaRPr lang="en-US" sz="2800" i="1" dirty="0" smtClean="0">
              <a:latin typeface="Calibri" pitchFamily="34" charset="0"/>
            </a:endParaRPr>
          </a:p>
          <a:p>
            <a:r>
              <a:rPr lang="en-US" sz="2400" b="1" dirty="0" smtClean="0">
                <a:latin typeface="Calibri" pitchFamily="34" charset="0"/>
              </a:rPr>
              <a:t>COPA DE ELIYAHU</a:t>
            </a:r>
            <a:endParaRPr lang="en-US" sz="2400" b="1"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086600" y="4267200"/>
            <a:ext cx="1406525" cy="1295400"/>
          </a:xfrm>
          <a:prstGeom prst="rect">
            <a:avLst/>
          </a:prstGeom>
          <a:solidFill>
            <a:srgbClr val="FFFFFF"/>
          </a:solidFill>
          <a:ln w="9525">
            <a:noFill/>
            <a:miter lim="800000"/>
            <a:headEnd/>
            <a:tailEnd/>
          </a:ln>
        </p:spPr>
      </p:pic>
      <p:pic>
        <p:nvPicPr>
          <p:cNvPr id="6" name="Picture 4" descr="Image result for drinking cup of kiddush on seder"/>
          <p:cNvPicPr>
            <a:picLocks noChangeAspect="1" noChangeArrowheads="1"/>
          </p:cNvPicPr>
          <p:nvPr/>
        </p:nvPicPr>
        <p:blipFill>
          <a:blip r:embed="rId5" cstate="print"/>
          <a:srcRect/>
          <a:stretch>
            <a:fillRect/>
          </a:stretch>
        </p:blipFill>
        <p:spPr bwMode="auto">
          <a:xfrm>
            <a:off x="6934200" y="1905000"/>
            <a:ext cx="1981200" cy="1485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533400" y="1447800"/>
            <a:ext cx="6477000" cy="4800600"/>
          </a:xfrm>
        </p:spPr>
        <p:txBody>
          <a:bodyPr/>
          <a:lstStyle/>
          <a:p>
            <a:r>
              <a:rPr sz="2800" b="1" dirty="0" smtClean="0">
                <a:solidFill>
                  <a:srgbClr val="FF0000"/>
                </a:solidFill>
                <a:latin typeface="Calibri" pitchFamily="34" charset="0"/>
              </a:rPr>
              <a:t>COPA DE ELIYAHU</a:t>
            </a:r>
          </a:p>
          <a:p>
            <a:r>
              <a:rPr lang="es-CO" sz="2200" dirty="0" smtClean="0">
                <a:latin typeface="Calibri" pitchFamily="34" charset="0"/>
              </a:rPr>
              <a:t>Servir </a:t>
            </a:r>
            <a:r>
              <a:rPr lang="es-CO" sz="2200" dirty="0" smtClean="0">
                <a:latin typeface="Calibri" pitchFamily="34" charset="0"/>
              </a:rPr>
              <a:t>la </a:t>
            </a:r>
            <a:r>
              <a:rPr lang="es-CO" sz="2200" b="1" dirty="0" smtClean="0">
                <a:latin typeface="Calibri" pitchFamily="34" charset="0"/>
              </a:rPr>
              <a:t>copa del profeta Eliyahu </a:t>
            </a:r>
            <a:r>
              <a:rPr lang="es-CO" sz="2200" dirty="0" smtClean="0">
                <a:latin typeface="Calibri" pitchFamily="34" charset="0"/>
              </a:rPr>
              <a:t>y se abre la puerta durante la siguiente oración y al terminar la oración se cierra nuevamente la puerta:</a:t>
            </a:r>
          </a:p>
          <a:p>
            <a:r>
              <a:rPr lang="es-ES" sz="2700" i="1" dirty="0" smtClean="0">
                <a:latin typeface="Calibri" pitchFamily="34" charset="0"/>
              </a:rPr>
              <a:t>Derrama tu ira sobre las naciones que no te reconocen, y sobre los reinos que no invocan tu nombre. Porque han devorado a Jacob y han asolado su morada. Derrama tu indignación sobre ellos, y deja que la ira de tu ira los alcance. Persíguelos con ira y destrúyelos de debajo de los cielos del Señor.</a:t>
            </a:r>
            <a:endParaRPr lang="es-CO" sz="2700" i="1"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32004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a:t>
            </a:r>
            <a:endParaRPr sz="2000" dirty="0" smtClean="0">
              <a:solidFill>
                <a:srgbClr val="FF0000"/>
              </a:solidFill>
              <a:latin typeface="Calibri" pitchFamily="34" charset="0"/>
            </a:endParaRPr>
          </a:p>
          <a:p>
            <a:r>
              <a:rPr sz="2000" b="1" dirty="0" smtClean="0">
                <a:latin typeface="Calibri" pitchFamily="34" charset="0"/>
              </a:rPr>
              <a:t>·</a:t>
            </a:r>
            <a:r>
              <a:rPr lang="es-CO" sz="2000" b="1" dirty="0" smtClean="0">
                <a:latin typeface="Calibri" pitchFamily="34" charset="0"/>
              </a:rPr>
              <a:t>        SE RECITAN LA SEGUNDA PARTE DE LOS SALMOS</a:t>
            </a:r>
            <a:endParaRPr sz="2000" dirty="0" smtClean="0">
              <a:latin typeface="Calibri" pitchFamily="34" charset="0"/>
            </a:endParaRPr>
          </a:p>
          <a:p>
            <a:r>
              <a:rPr sz="2000" dirty="0" err="1" smtClean="0">
                <a:latin typeface="Calibri" pitchFamily="34" charset="0"/>
              </a:rPr>
              <a:t>Salmo</a:t>
            </a:r>
            <a:r>
              <a:rPr sz="2000" dirty="0" smtClean="0">
                <a:latin typeface="Calibri" pitchFamily="34" charset="0"/>
              </a:rPr>
              <a:t> 115</a:t>
            </a:r>
          </a:p>
          <a:p>
            <a:r>
              <a:rPr sz="2000" dirty="0" err="1" smtClean="0">
                <a:latin typeface="Calibri" pitchFamily="34" charset="0"/>
              </a:rPr>
              <a:t>Salmo</a:t>
            </a:r>
            <a:r>
              <a:rPr sz="2000" dirty="0" smtClean="0">
                <a:latin typeface="Calibri" pitchFamily="34" charset="0"/>
              </a:rPr>
              <a:t> 116</a:t>
            </a:r>
          </a:p>
          <a:p>
            <a:r>
              <a:rPr sz="2000" dirty="0" err="1" smtClean="0">
                <a:latin typeface="Calibri" pitchFamily="34" charset="0"/>
              </a:rPr>
              <a:t>Salmo</a:t>
            </a:r>
            <a:r>
              <a:rPr sz="2000" dirty="0" smtClean="0">
                <a:latin typeface="Calibri" pitchFamily="34" charset="0"/>
              </a:rPr>
              <a:t> 117</a:t>
            </a:r>
          </a:p>
          <a:p>
            <a:r>
              <a:rPr sz="2000" dirty="0" err="1" smtClean="0">
                <a:latin typeface="Calibri" pitchFamily="34" charset="0"/>
              </a:rPr>
              <a:t>Salmo</a:t>
            </a:r>
            <a:r>
              <a:rPr sz="2000" dirty="0" smtClean="0">
                <a:latin typeface="Calibri" pitchFamily="34" charset="0"/>
              </a:rPr>
              <a:t> 118</a:t>
            </a:r>
          </a:p>
          <a:p>
            <a:r>
              <a:rPr sz="2000" dirty="0" err="1" smtClean="0">
                <a:latin typeface="Calibri" pitchFamily="34" charset="0"/>
              </a:rPr>
              <a:t>Salmo</a:t>
            </a:r>
            <a:r>
              <a:rPr sz="2000" dirty="0" smtClean="0">
                <a:latin typeface="Calibri" pitchFamily="34" charset="0"/>
              </a:rPr>
              <a:t> 136 </a:t>
            </a:r>
          </a:p>
          <a:p>
            <a:r>
              <a:rPr sz="2000" dirty="0" smtClean="0">
                <a:latin typeface="Calibri" pitchFamily="34" charset="0"/>
              </a:rPr>
              <a:t> y el </a:t>
            </a:r>
            <a:r>
              <a:rPr sz="2000" dirty="0" err="1" smtClean="0">
                <a:latin typeface="Calibri" pitchFamily="34" charset="0"/>
              </a:rPr>
              <a:t>Nishmat</a:t>
            </a:r>
            <a:endParaRPr sz="2000" dirty="0" smtClean="0">
              <a:latin typeface="Calibri" pitchFamily="34" charset="0"/>
            </a:endParaRPr>
          </a:p>
          <a:p>
            <a:endParaRPr sz="20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115</a:t>
            </a:r>
            <a:endParaRPr sz="2000" dirty="0" smtClean="0">
              <a:solidFill>
                <a:srgbClr val="FF0000"/>
              </a:solidFill>
              <a:latin typeface="Calibri" pitchFamily="34" charset="0"/>
            </a:endParaRPr>
          </a:p>
          <a:p>
            <a:r>
              <a:rPr lang="es-MX" sz="2000" dirty="0" smtClean="0"/>
              <a:t>No a nosotros, Señor, no a nosotros, sino a Tu nombre da la gloria, por tu amor y tu fidelidad. </a:t>
            </a:r>
            <a:endParaRPr lang="en-US" sz="2000" dirty="0" smtClean="0"/>
          </a:p>
          <a:p>
            <a:r>
              <a:rPr lang="es-MX" sz="2000" dirty="0" smtClean="0"/>
              <a:t>¿Por qué han de decir las gentes: "En dónde está su Dios"? </a:t>
            </a:r>
            <a:endParaRPr lang="en-US" sz="2000" dirty="0" smtClean="0"/>
          </a:p>
          <a:p>
            <a:r>
              <a:rPr lang="es-MX" sz="2000" dirty="0" smtClean="0"/>
              <a:t>Nuestro Dios está en los cielos, él hace todo lo que quiere. </a:t>
            </a:r>
            <a:endParaRPr lang="en-US" sz="2000" dirty="0" smtClean="0"/>
          </a:p>
          <a:p>
            <a:r>
              <a:rPr lang="es-MX" sz="2000" dirty="0" smtClean="0"/>
              <a:t>Sus ídolos son de oro y plata, hechura de la mano del hombre; </a:t>
            </a:r>
            <a:endParaRPr lang="en-US" sz="2000" dirty="0" smtClean="0"/>
          </a:p>
          <a:p>
            <a:r>
              <a:rPr lang="es-MX" sz="2000" dirty="0" smtClean="0"/>
              <a:t>tienen boca y no hablan, tienen ojos y no ven, </a:t>
            </a:r>
            <a:endParaRPr lang="en-US" sz="2000" dirty="0" smtClean="0"/>
          </a:p>
          <a:p>
            <a:r>
              <a:rPr lang="es-MX" sz="2000" dirty="0" smtClean="0"/>
              <a:t>tienen orejas y no oyen, tienen nariz, pero no huelen, </a:t>
            </a:r>
            <a:endParaRPr lang="en-US" sz="2000" dirty="0" smtClean="0"/>
          </a:p>
          <a:p>
            <a:r>
              <a:rPr lang="es-MX" sz="2000" dirty="0" smtClean="0"/>
              <a:t>tienen manos y no tocan, tienen pies y no andan, no sale una voz de su garganta. </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115</a:t>
            </a:r>
            <a:endParaRPr sz="2000" dirty="0" smtClean="0">
              <a:solidFill>
                <a:srgbClr val="FF0000"/>
              </a:solidFill>
              <a:latin typeface="Calibri" pitchFamily="34" charset="0"/>
            </a:endParaRPr>
          </a:p>
          <a:p>
            <a:r>
              <a:rPr lang="es-MX" sz="2000" dirty="0" smtClean="0"/>
              <a:t>Los </a:t>
            </a:r>
            <a:r>
              <a:rPr lang="es-MX" sz="2000" dirty="0" smtClean="0"/>
              <a:t>que los fabrican serán igual que ellos, y todos los que en ellos se confían. </a:t>
            </a:r>
            <a:endParaRPr lang="en-US" sz="2000" dirty="0" smtClean="0"/>
          </a:p>
          <a:p>
            <a:r>
              <a:rPr lang="es-MX" sz="2000" dirty="0" smtClean="0"/>
              <a:t>La casa de Israel confía en el Señor, él es su auxilio y su escudo. </a:t>
            </a:r>
            <a:endParaRPr lang="en-US" sz="2000" dirty="0" smtClean="0"/>
          </a:p>
          <a:p>
            <a:r>
              <a:rPr lang="es-MX" sz="2000" dirty="0" smtClean="0"/>
              <a:t>La casa de Aarón confía en el Señor, él es su auxilio y su escudo. </a:t>
            </a:r>
            <a:endParaRPr lang="en-US" sz="2000" dirty="0" smtClean="0"/>
          </a:p>
          <a:p>
            <a:r>
              <a:rPr lang="es-MX" sz="2000" dirty="0" smtClean="0"/>
              <a:t>Los fieles del Señor confían en el Señor, él es su auxilio y su escudo. </a:t>
            </a:r>
            <a:endParaRPr lang="en-US" sz="2000" dirty="0" smtClean="0"/>
          </a:p>
          <a:p>
            <a:r>
              <a:rPr lang="es-MX" sz="2000" dirty="0" smtClean="0"/>
              <a:t>El Señor se acuerda de nosotros y nos bendecirá, bendecirá a la casa de Israel, bendecirá a la casa de Aarón, </a:t>
            </a:r>
            <a:endParaRPr lang="en-US" sz="2000" dirty="0" smtClean="0"/>
          </a:p>
          <a:p>
            <a:r>
              <a:rPr lang="es-MX" sz="2000" dirty="0" smtClean="0"/>
              <a:t>bendecirá a los fieles del Señor, chicos y grandes. </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115</a:t>
            </a:r>
            <a:endParaRPr sz="2000" dirty="0" smtClean="0">
              <a:solidFill>
                <a:srgbClr val="FF0000"/>
              </a:solidFill>
              <a:latin typeface="Calibri" pitchFamily="34" charset="0"/>
            </a:endParaRPr>
          </a:p>
          <a:p>
            <a:r>
              <a:rPr lang="es-MX" sz="2000" dirty="0" smtClean="0"/>
              <a:t>Que </a:t>
            </a:r>
            <a:r>
              <a:rPr lang="es-MX" sz="2000" dirty="0" smtClean="0"/>
              <a:t>el Señor os haga prosperar a vosotros y a vuestros hijos; </a:t>
            </a:r>
            <a:endParaRPr lang="en-US" sz="2000" dirty="0" smtClean="0"/>
          </a:p>
          <a:p>
            <a:r>
              <a:rPr lang="es-MX" sz="2000" dirty="0" smtClean="0"/>
              <a:t>que os bendiga el Señor creador del cielo y de la tierra. </a:t>
            </a:r>
            <a:endParaRPr lang="en-US" sz="2000" dirty="0" smtClean="0"/>
          </a:p>
          <a:p>
            <a:r>
              <a:rPr lang="es-MX" sz="2000" dirty="0" smtClean="0"/>
              <a:t>El cielo es el cielo del Señor, y la tierra se la ha dado a los hombres. </a:t>
            </a:r>
            <a:endParaRPr lang="en-US" sz="2000" dirty="0" smtClean="0"/>
          </a:p>
          <a:p>
            <a:r>
              <a:rPr lang="es-MX" sz="2000" dirty="0" smtClean="0"/>
              <a:t>No son los muertos los que alaban al Señor, ni ninguno de los que bajan al silencio; </a:t>
            </a:r>
            <a:endParaRPr lang="en-US" sz="2000" dirty="0" smtClean="0"/>
          </a:p>
          <a:p>
            <a:r>
              <a:rPr lang="es-MX" sz="2000" dirty="0" smtClean="0"/>
              <a:t>somos nosotros los que bendecimos al Señor ahora y por siempre. ¡Aleluya!"</a:t>
            </a:r>
            <a:endParaRPr lang="en-US" sz="2000" dirty="0" smtClean="0"/>
          </a:p>
          <a:p>
            <a:endParaRPr sz="20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116</a:t>
            </a:r>
            <a:endParaRPr sz="2000" dirty="0" smtClean="0">
              <a:solidFill>
                <a:srgbClr val="FF0000"/>
              </a:solidFill>
              <a:latin typeface="Calibri" pitchFamily="34" charset="0"/>
            </a:endParaRPr>
          </a:p>
          <a:p>
            <a:r>
              <a:rPr lang="es-MX" sz="2000" dirty="0" smtClean="0"/>
              <a:t>Es mi deseo que el Eterno escuche mi voz mis suplicas.</a:t>
            </a:r>
            <a:endParaRPr lang="en-US" sz="2000" dirty="0" smtClean="0"/>
          </a:p>
          <a:p>
            <a:r>
              <a:rPr lang="es-MX" sz="2000" dirty="0" smtClean="0"/>
              <a:t>porque inclinó a mí sus oídos en el día en que le invoqué.</a:t>
            </a:r>
            <a:endParaRPr lang="en-US" sz="2000" dirty="0" smtClean="0"/>
          </a:p>
          <a:p>
            <a:r>
              <a:rPr lang="es-MX" sz="2000" dirty="0" smtClean="0"/>
              <a:t>Prendido me habían los lazos de la muerte, me habían sorprendido las ansiedades del “</a:t>
            </a:r>
            <a:r>
              <a:rPr lang="es-MX" sz="2000" dirty="0" err="1" smtClean="0"/>
              <a:t>seol</a:t>
            </a:r>
            <a:r>
              <a:rPr lang="es-MX" sz="2000" dirty="0" smtClean="0"/>
              <a:t>”; yo había encontrado la angustia y la tristeza"</a:t>
            </a:r>
            <a:endParaRPr lang="en-US" sz="2000" dirty="0" smtClean="0"/>
          </a:p>
          <a:p>
            <a:r>
              <a:rPr lang="es-MX" sz="2000" dirty="0" smtClean="0"/>
              <a:t>E invoqué el nombre del Eterno: “¡Libra, oh Eterno, a mi alma!”</a:t>
            </a:r>
            <a:endParaRPr lang="en-US" sz="2000" dirty="0" smtClean="0"/>
          </a:p>
          <a:p>
            <a:r>
              <a:rPr lang="es-MX" sz="2000" dirty="0" smtClean="0"/>
              <a:t>El Eterno es compasivo y justo, y nuestro Dios es misericordioso.</a:t>
            </a:r>
            <a:endParaRPr lang="en-US" sz="2000" dirty="0" smtClean="0"/>
          </a:p>
          <a:p>
            <a:r>
              <a:rPr lang="es-MX" sz="2000" dirty="0" smtClean="0"/>
              <a:t>Guarda, el Eterno, a los sencillos; estaba yo debilitado y me salvó</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116</a:t>
            </a:r>
            <a:endParaRPr sz="2000" dirty="0" smtClean="0">
              <a:solidFill>
                <a:srgbClr val="FF0000"/>
              </a:solidFill>
              <a:latin typeface="Calibri" pitchFamily="34" charset="0"/>
            </a:endParaRPr>
          </a:p>
          <a:p>
            <a:r>
              <a:rPr lang="es-MX" sz="2000" dirty="0" smtClean="0"/>
              <a:t>Vuelve</a:t>
            </a:r>
            <a:r>
              <a:rPr lang="es-MX" sz="2000" dirty="0" smtClean="0"/>
              <a:t>, alma mía, a tu quietud, porque el Eterno te ha retribuido.</a:t>
            </a:r>
            <a:endParaRPr lang="en-US" sz="2000" dirty="0" smtClean="0"/>
          </a:p>
          <a:p>
            <a:r>
              <a:rPr lang="es-MX" sz="2000" dirty="0" smtClean="0"/>
              <a:t>Pues libró mi alma de la muerte, mis ojos de las lágrimas, mis pies de la vacilación.</a:t>
            </a:r>
            <a:endParaRPr lang="en-US" sz="2000" dirty="0" smtClean="0"/>
          </a:p>
          <a:p>
            <a:r>
              <a:rPr lang="es-MX" sz="2000" dirty="0" smtClean="0"/>
              <a:t>Andaré en presencia del Eterno en la tierra de los vivientes.</a:t>
            </a:r>
            <a:endParaRPr lang="en-US" sz="2000" dirty="0" smtClean="0"/>
          </a:p>
          <a:p>
            <a:r>
              <a:rPr lang="es-MX" sz="2000" dirty="0" smtClean="0"/>
              <a:t>Lleno estaba de confianza, aun cuando decía: “Estoy en demasía afligido.”</a:t>
            </a:r>
            <a:endParaRPr lang="en-US" sz="2000" dirty="0" smtClean="0"/>
          </a:p>
          <a:p>
            <a:r>
              <a:rPr lang="es-MX" sz="2000" dirty="0" err="1" smtClean="0"/>
              <a:t>Habíame</a:t>
            </a:r>
            <a:r>
              <a:rPr lang="es-MX" sz="2000" dirty="0" smtClean="0"/>
              <a:t> dicho en mi abatimiento: “Todos los hombres son engañosos.”</a:t>
            </a:r>
            <a:endParaRPr lang="en-US" sz="2000" dirty="0" smtClean="0"/>
          </a:p>
          <a:p>
            <a:r>
              <a:rPr lang="es-MX" sz="2000" dirty="0" smtClean="0"/>
              <a:t>¿Qué podré yo dar al Eterno por todos los beneficios que me ha hecho</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116</a:t>
            </a:r>
            <a:endParaRPr sz="2000" dirty="0" smtClean="0">
              <a:solidFill>
                <a:srgbClr val="FF0000"/>
              </a:solidFill>
              <a:latin typeface="Calibri" pitchFamily="34" charset="0"/>
            </a:endParaRPr>
          </a:p>
          <a:p>
            <a:r>
              <a:rPr lang="es-MX" sz="1800" dirty="0" smtClean="0"/>
              <a:t>Levantaré </a:t>
            </a:r>
            <a:r>
              <a:rPr lang="es-MX" sz="1800" dirty="0" smtClean="0"/>
              <a:t>la copa de la salvación e invocaré el nombre del Eterno;"</a:t>
            </a:r>
            <a:endParaRPr lang="en-US" sz="1800" dirty="0" smtClean="0"/>
          </a:p>
          <a:p>
            <a:r>
              <a:rPr lang="es-MX" sz="1800" dirty="0" smtClean="0"/>
              <a:t>cumpliré los votos que he hecho al Eterno en la presencia de todo su pueblo</a:t>
            </a:r>
            <a:endParaRPr lang="en-US" sz="1800" dirty="0" smtClean="0"/>
          </a:p>
          <a:p>
            <a:r>
              <a:rPr lang="es-MX" sz="1800" dirty="0" smtClean="0"/>
              <a:t>Es cosa preciosa a los ojos del Eterno la muerte de sus justos.</a:t>
            </a:r>
            <a:endParaRPr lang="en-US" sz="1800" dirty="0" smtClean="0"/>
          </a:p>
          <a:p>
            <a:r>
              <a:rPr lang="es-MX" sz="1800" dirty="0" smtClean="0"/>
              <a:t>Oh Eterno! Siervo tuyo soy, siervo tuyo e hijo de una esclava tuya. Tú rompiste mis cadenas.</a:t>
            </a:r>
            <a:endParaRPr lang="en-US" sz="1800" dirty="0" smtClean="0"/>
          </a:p>
          <a:p>
            <a:r>
              <a:rPr lang="es-MX" sz="1800" dirty="0" smtClean="0"/>
              <a:t>Te ofreceré una ofrenda de acción de gracias e invocaré el nombre del Eterno.</a:t>
            </a:r>
            <a:endParaRPr lang="en-US" sz="1800" dirty="0" smtClean="0"/>
          </a:p>
          <a:p>
            <a:r>
              <a:rPr lang="es-MX" sz="1800" dirty="0" smtClean="0"/>
              <a:t>Cumpliré mis votos hechos al Eterno, en la presencia de todo su pueblo,</a:t>
            </a:r>
            <a:endParaRPr lang="en-US" sz="1800" dirty="0" smtClean="0"/>
          </a:p>
          <a:p>
            <a:r>
              <a:rPr lang="es-MX" sz="1800" dirty="0" smtClean="0"/>
              <a:t>En los atrios de la casa del Eterno, en medio de ti, Jerusalén. ¡Aleluya</a:t>
            </a:r>
            <a:r>
              <a:rPr lang="es-MX" sz="1800" dirty="0" smtClean="0"/>
              <a:t>!</a:t>
            </a:r>
            <a:endParaRPr lang="en-US" sz="1800" dirty="0" smtClean="0"/>
          </a:p>
          <a:p>
            <a:endParaRPr sz="20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117</a:t>
            </a:r>
            <a:endParaRPr sz="2000" dirty="0" smtClean="0">
              <a:solidFill>
                <a:srgbClr val="FF0000"/>
              </a:solidFill>
              <a:latin typeface="Calibri" pitchFamily="34" charset="0"/>
            </a:endParaRPr>
          </a:p>
          <a:p>
            <a:r>
              <a:rPr lang="es-MX" sz="2000" dirty="0" smtClean="0"/>
              <a:t>"¡Aleluya! Alabad al Señor, todos los pueblos, aclamadlo, todas las naciones, </a:t>
            </a:r>
            <a:endParaRPr lang="en-US" sz="2000" dirty="0" smtClean="0"/>
          </a:p>
          <a:p>
            <a:r>
              <a:rPr lang="es-MX" sz="2000" dirty="0" smtClean="0"/>
              <a:t>pues su amor por nosotros es muy grande y su lealtad dura por siempre."</a:t>
            </a:r>
            <a:endParaRPr sz="20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"¡Aleluya! Dad gracias al Señor, porque es bueno, porque para siempre es su misericordia. Diga la casa de Israel: porque para siempre es su misericordia. </a:t>
            </a:r>
            <a:endParaRPr lang="en-US" sz="2000" dirty="0" smtClean="0"/>
          </a:p>
          <a:p>
            <a:r>
              <a:rPr lang="es-MX" sz="2000" dirty="0" smtClean="0"/>
              <a:t>Diga la casa de Aarón: porque para siempre es su misericordia. </a:t>
            </a:r>
            <a:endParaRPr lang="en-US" sz="2000" dirty="0" smtClean="0"/>
          </a:p>
          <a:p>
            <a:r>
              <a:rPr lang="es-MX" sz="2000" dirty="0" smtClean="0"/>
              <a:t>Digan los fieles del Señor: porque para siempre es su misericordia. </a:t>
            </a:r>
            <a:endParaRPr lang="en-US" sz="2000" dirty="0" smtClean="0"/>
          </a:p>
          <a:p>
            <a:r>
              <a:rPr lang="es-MX" sz="2000" dirty="0" smtClean="0"/>
              <a:t>En mi angustia clamé al Señor, él me atendió y me dio respiro. </a:t>
            </a:r>
            <a:endParaRPr lang="en-US" sz="2000" dirty="0" smtClean="0"/>
          </a:p>
          <a:p>
            <a:r>
              <a:rPr lang="es-MX" sz="2000" dirty="0" smtClean="0"/>
              <a:t>El Señor está conmigo; de nada tengo miedo, ¿qué puede hacerme el hombre? </a:t>
            </a:r>
            <a:endParaRPr lang="en-US" sz="2000" dirty="0" smtClean="0"/>
          </a:p>
          <a:p>
            <a:r>
              <a:rPr lang="es-MX" sz="2000" dirty="0" smtClean="0"/>
              <a:t>El Señor está conmigo, él es mi apoyo, yo veré derrotado a mi enemigo. </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Mejor </a:t>
            </a:r>
            <a:r>
              <a:rPr lang="es-MX" sz="2000" dirty="0" smtClean="0"/>
              <a:t>es refugiarse en el Señor que fiarse del hombre; </a:t>
            </a:r>
            <a:endParaRPr lang="en-US" sz="2000" dirty="0" smtClean="0"/>
          </a:p>
          <a:p>
            <a:r>
              <a:rPr lang="es-MX" sz="2000" dirty="0" smtClean="0"/>
              <a:t>mejor es refugiarse en el Señor que fiarse del príncipe. </a:t>
            </a:r>
            <a:endParaRPr lang="en-US" sz="2000" dirty="0" smtClean="0"/>
          </a:p>
          <a:p>
            <a:r>
              <a:rPr lang="es-MX" sz="2000" dirty="0" smtClean="0"/>
              <a:t>Todas las naciones me cercaron, pero en el nombre del Señor las destruiré; </a:t>
            </a:r>
            <a:endParaRPr lang="en-US" sz="2000" dirty="0" smtClean="0"/>
          </a:p>
          <a:p>
            <a:r>
              <a:rPr lang="es-MX" sz="2000" dirty="0" smtClean="0"/>
              <a:t>me rodearon, me cercaron, pero en el nombre del Señor las destruiré; </a:t>
            </a:r>
            <a:endParaRPr lang="en-US" sz="2000" dirty="0" smtClean="0"/>
          </a:p>
          <a:p>
            <a:r>
              <a:rPr lang="es-MX" sz="2000" dirty="0" smtClean="0"/>
              <a:t>me cercaron como avispas, ardían como fuego de espinos, pero en el nombre del Señor las destruiré. </a:t>
            </a:r>
            <a:endParaRPr lang="en-US" sz="2000" dirty="0" smtClean="0"/>
          </a:p>
          <a:p>
            <a:r>
              <a:rPr lang="es-MX" sz="2000" dirty="0" smtClean="0"/>
              <a:t>Me atropellaron para que cayera, pero el Señor vino en mi ayuda; </a:t>
            </a:r>
            <a:endParaRPr lang="en-US" sz="2000" dirty="0" smtClean="0"/>
          </a:p>
          <a:p>
            <a:r>
              <a:rPr lang="es-MX" sz="2000" dirty="0" smtClean="0"/>
              <a:t>mi fuerza y mi grito de guerra es él, a él le debo la victoria. </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Clamor </a:t>
            </a:r>
            <a:r>
              <a:rPr lang="es-MX" sz="2000" dirty="0" smtClean="0"/>
              <a:t>de alegría y de victoria hay en la tienda de los justos: la diestra del Señor hace proezas, </a:t>
            </a:r>
            <a:endParaRPr lang="en-US" sz="2000" dirty="0" smtClean="0"/>
          </a:p>
          <a:p>
            <a:r>
              <a:rPr lang="es-MX" sz="2000" dirty="0" smtClean="0"/>
              <a:t>la diestra del Señor es poderosa, la diestra del Señor hace valentías. </a:t>
            </a:r>
            <a:endParaRPr lang="en-US" sz="2000" dirty="0" smtClean="0"/>
          </a:p>
          <a:p>
            <a:r>
              <a:rPr lang="es-MX" sz="2000" dirty="0" smtClean="0"/>
              <a:t>No, no moriré, seguiré viviendo para contar las obras del Señor; </a:t>
            </a:r>
            <a:endParaRPr lang="en-US" sz="2000" dirty="0" smtClean="0"/>
          </a:p>
          <a:p>
            <a:r>
              <a:rPr lang="es-MX" sz="2000" dirty="0" smtClean="0"/>
              <a:t>el Señor me ha castigado duramente pero no ha permitido que muera. </a:t>
            </a:r>
            <a:endParaRPr lang="en-US" sz="2000" dirty="0" smtClean="0"/>
          </a:p>
          <a:p>
            <a:r>
              <a:rPr lang="es-MX" sz="2000" dirty="0" smtClean="0"/>
              <a:t>Abridme las puertas de la justicia, que voy a entrar a dar gracias al Señor. </a:t>
            </a:r>
            <a:endParaRPr lang="en-US" sz="2000" dirty="0" smtClean="0"/>
          </a:p>
          <a:p>
            <a:r>
              <a:rPr lang="es-MX" sz="2000" dirty="0" smtClean="0"/>
              <a:t>Ésta es la puerta del Señor; que entren los justos. </a:t>
            </a:r>
            <a:endParaRPr lang="en-US" sz="2000" dirty="0" smtClean="0"/>
          </a:p>
          <a:p>
            <a:r>
              <a:rPr lang="es-MX" sz="2000" dirty="0" smtClean="0"/>
              <a:t>Te doy gracias porque me has escuchado, a ti te debo la victoria. </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1800" dirty="0" smtClean="0"/>
              <a:t>La </a:t>
            </a:r>
            <a:r>
              <a:rPr lang="es-MX" sz="1800" dirty="0" smtClean="0"/>
              <a:t>piedra que desecharon los constructores se ha convertido en piedra angular; </a:t>
            </a:r>
            <a:endParaRPr lang="en-US" sz="1800" dirty="0" smtClean="0"/>
          </a:p>
          <a:p>
            <a:r>
              <a:rPr lang="es-MX" sz="1800" dirty="0" smtClean="0"/>
              <a:t>esto ha sido obra del Señor, una maravilla a nuestros ojos. </a:t>
            </a:r>
            <a:endParaRPr lang="en-US" sz="1800" dirty="0" smtClean="0"/>
          </a:p>
          <a:p>
            <a:r>
              <a:rPr lang="es-MX" sz="1800" dirty="0" smtClean="0"/>
              <a:t>Éste es el día que el Señor ha hecho; sea nuestra alegría y nuestro gozo. </a:t>
            </a:r>
            <a:endParaRPr lang="en-US" sz="1800" dirty="0" smtClean="0"/>
          </a:p>
          <a:p>
            <a:r>
              <a:rPr lang="es-MX" sz="1800" dirty="0" smtClean="0"/>
              <a:t>Danos la victoria, dánosla, Señor; danos el triunfo, dánoslo, Señor. </a:t>
            </a:r>
            <a:endParaRPr lang="en-US" sz="1800" dirty="0" smtClean="0"/>
          </a:p>
          <a:p>
            <a:r>
              <a:rPr lang="es-MX" sz="1800" dirty="0" smtClean="0"/>
              <a:t>Bendito el que viene en nombre del Señor. Os bendecimos desde la casa del Señor. </a:t>
            </a:r>
            <a:endParaRPr lang="en-US" sz="1800" dirty="0" smtClean="0"/>
          </a:p>
          <a:p>
            <a:r>
              <a:rPr lang="es-MX" sz="1800" dirty="0" smtClean="0"/>
              <a:t>El Señor es Dios, él nos ilumina; Atad víctimas con cuerdas a los cuernos del altar. </a:t>
            </a:r>
            <a:endParaRPr lang="en-US" sz="1800" dirty="0" smtClean="0"/>
          </a:p>
          <a:p>
            <a:r>
              <a:rPr lang="es-MX" sz="1800" dirty="0" smtClean="0"/>
              <a:t>Tú eres mi Dios, yo te doy gracias; Dios mío, yo te ensalzo. </a:t>
            </a:r>
            <a:endParaRPr lang="en-US" sz="1800" dirty="0" smtClean="0"/>
          </a:p>
          <a:p>
            <a:r>
              <a:rPr lang="es-MX" sz="1800" dirty="0" smtClean="0"/>
              <a:t>Dad gracias al Señor, porque es bueno, porque para siempre es su misericordia."</a:t>
            </a:r>
            <a:br>
              <a:rPr lang="es-MX" sz="1800" dirty="0" smtClean="0"/>
            </a:br>
            <a:endParaRPr sz="1800" dirty="0" smtClean="0">
              <a:latin typeface="Calibri" pitchFamily="34" charset="0"/>
            </a:endParaRPr>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Alabad al Eterno, porque él es bueno,</a:t>
            </a:r>
            <a:br>
              <a:rPr lang="es-MX" sz="2000" dirty="0" smtClean="0"/>
            </a:br>
            <a:r>
              <a:rPr lang="es-MX" sz="2000" dirty="0" smtClean="0"/>
              <a:t>Porque para siempre es su misericordia.</a:t>
            </a:r>
            <a:endParaRPr lang="en-US" sz="2000" dirty="0" smtClean="0"/>
          </a:p>
          <a:p>
            <a:r>
              <a:rPr lang="es-MX" sz="2000" dirty="0" smtClean="0"/>
              <a:t>Alabad al Dios de los dioses,</a:t>
            </a:r>
            <a:br>
              <a:rPr lang="es-MX" sz="2000" dirty="0" smtClean="0"/>
            </a:br>
            <a:r>
              <a:rPr lang="es-MX" sz="2000" dirty="0" smtClean="0"/>
              <a:t>Porque para siempre es su misericordia.</a:t>
            </a:r>
            <a:endParaRPr lang="en-US" sz="2000" dirty="0" smtClean="0"/>
          </a:p>
          <a:p>
            <a:r>
              <a:rPr lang="es-MX" sz="2000" dirty="0" smtClean="0"/>
              <a:t>Alabad al Señor de los señores,</a:t>
            </a:r>
            <a:br>
              <a:rPr lang="es-MX" sz="2000" dirty="0" smtClean="0"/>
            </a:br>
            <a:r>
              <a:rPr lang="es-MX" sz="2000" dirty="0" smtClean="0"/>
              <a:t>Porque para siempre es su misericordia.</a:t>
            </a:r>
            <a:endParaRPr lang="en-US" sz="2000" dirty="0" smtClean="0"/>
          </a:p>
          <a:p>
            <a:r>
              <a:rPr lang="es-MX" sz="2000" dirty="0" smtClean="0"/>
              <a:t>Al único que hace grandes maravillas,</a:t>
            </a:r>
            <a:br>
              <a:rPr lang="es-MX" sz="2000" dirty="0" smtClean="0"/>
            </a:br>
            <a:r>
              <a:rPr lang="es-MX" sz="2000" dirty="0" smtClean="0"/>
              <a:t>Porque para siempre es su misericordia.</a:t>
            </a:r>
            <a:endParaRPr lang="en-US" sz="2000" dirty="0" smtClean="0"/>
          </a:p>
          <a:p>
            <a:r>
              <a:rPr lang="es-MX" sz="2000" dirty="0" smtClean="0"/>
              <a:t>Al que hizo los cielos con entendimiento,</a:t>
            </a:r>
            <a:br>
              <a:rPr lang="es-MX" sz="2000" dirty="0" smtClean="0"/>
            </a:br>
            <a:r>
              <a:rPr lang="es-MX" sz="2000" dirty="0" smtClean="0"/>
              <a:t>Porque para siempre es su misericordia.</a:t>
            </a:r>
            <a:endParaRPr lang="en-US" sz="2000" dirty="0" smtClean="0"/>
          </a:p>
          <a:p>
            <a:r>
              <a:rPr lang="es-MX" sz="2000" dirty="0" smtClean="0"/>
              <a:t>Al que extendió la tierra sobre las aguas,</a:t>
            </a:r>
            <a:br>
              <a:rPr lang="es-MX" sz="2000" dirty="0" smtClean="0"/>
            </a:br>
            <a:r>
              <a:rPr lang="es-MX" sz="2000" dirty="0" smtClean="0"/>
              <a:t>Porque para siempre es su misericordia</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Al </a:t>
            </a:r>
            <a:r>
              <a:rPr lang="es-MX" sz="2000" dirty="0" smtClean="0"/>
              <a:t>que hizo las grandes lumbreras,</a:t>
            </a:r>
            <a:br>
              <a:rPr lang="es-MX" sz="2000" dirty="0" smtClean="0"/>
            </a:br>
            <a:r>
              <a:rPr lang="es-MX" sz="2000" dirty="0" smtClean="0"/>
              <a:t>Porque para siempre es su misericordia.</a:t>
            </a:r>
            <a:endParaRPr lang="en-US" sz="2000" dirty="0" smtClean="0"/>
          </a:p>
          <a:p>
            <a:r>
              <a:rPr lang="es-MX" sz="2000" dirty="0" smtClean="0"/>
              <a:t>El sol para que señorease en el día,</a:t>
            </a:r>
            <a:br>
              <a:rPr lang="es-MX" sz="2000" dirty="0" smtClean="0"/>
            </a:br>
            <a:r>
              <a:rPr lang="es-MX" sz="2000" dirty="0" smtClean="0"/>
              <a:t>Porque para siempre es su misericordia.</a:t>
            </a:r>
            <a:endParaRPr lang="en-US" sz="2000" dirty="0" smtClean="0"/>
          </a:p>
          <a:p>
            <a:r>
              <a:rPr lang="es-MX" sz="2000" dirty="0" smtClean="0"/>
              <a:t>La luna y las estrellas para que señoreasen en la noche,</a:t>
            </a:r>
            <a:br>
              <a:rPr lang="es-MX" sz="2000" dirty="0" smtClean="0"/>
            </a:br>
            <a:r>
              <a:rPr lang="es-MX" sz="2000" dirty="0" smtClean="0"/>
              <a:t>Porque para siempre es su misericordia.</a:t>
            </a:r>
            <a:endParaRPr lang="en-US" sz="2000" dirty="0" smtClean="0"/>
          </a:p>
          <a:p>
            <a:r>
              <a:rPr lang="es-MX" sz="2000" dirty="0" smtClean="0"/>
              <a:t>Al que hirió a Egipto en sus primogénitos,</a:t>
            </a:r>
            <a:br>
              <a:rPr lang="es-MX" sz="2000" dirty="0" smtClean="0"/>
            </a:br>
            <a:r>
              <a:rPr lang="es-MX" sz="2000" dirty="0" smtClean="0"/>
              <a:t>Porque para siempre es su misericordia.</a:t>
            </a:r>
            <a:endParaRPr lang="en-US" sz="2000" dirty="0" smtClean="0"/>
          </a:p>
          <a:p>
            <a:r>
              <a:rPr lang="es-MX" sz="2000" dirty="0" smtClean="0"/>
              <a:t>Al que sacó a Israel de en medio de ellos,</a:t>
            </a:r>
            <a:br>
              <a:rPr lang="es-MX" sz="2000" dirty="0" smtClean="0"/>
            </a:br>
            <a:r>
              <a:rPr lang="es-MX" sz="2000" dirty="0" smtClean="0"/>
              <a:t>Porque para siempre es su misericordia.</a:t>
            </a:r>
            <a:endParaRPr lang="en-US" sz="2000" dirty="0" smtClean="0"/>
          </a:p>
          <a:p>
            <a:r>
              <a:rPr lang="es-MX" sz="2000" dirty="0" smtClean="0"/>
              <a:t>Con mano fuerte, y brazo extendido,</a:t>
            </a:r>
            <a:br>
              <a:rPr lang="es-MX" sz="2000" dirty="0" smtClean="0"/>
            </a:br>
            <a:r>
              <a:rPr lang="es-MX" sz="2000" dirty="0" smtClean="0"/>
              <a:t>Porque para siempre es su misericordia</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Al </a:t>
            </a:r>
            <a:r>
              <a:rPr lang="es-MX" sz="2000" dirty="0" smtClean="0"/>
              <a:t>que dividió el Mar Rojo en partes,</a:t>
            </a:r>
            <a:br>
              <a:rPr lang="es-MX" sz="2000" dirty="0" smtClean="0"/>
            </a:br>
            <a:r>
              <a:rPr lang="es-MX" sz="2000" dirty="0" smtClean="0"/>
              <a:t>Porque para siempre es su misericordia;</a:t>
            </a:r>
            <a:endParaRPr lang="en-US" sz="2000" dirty="0" smtClean="0"/>
          </a:p>
          <a:p>
            <a:r>
              <a:rPr lang="es-MX" sz="2000" dirty="0" smtClean="0"/>
              <a:t>E hizo pasar a Israel por en medio de él,</a:t>
            </a:r>
            <a:br>
              <a:rPr lang="es-MX" sz="2000" dirty="0" smtClean="0"/>
            </a:br>
            <a:r>
              <a:rPr lang="es-MX" sz="2000" dirty="0" smtClean="0"/>
              <a:t>Porque para siempre es su misericordia;</a:t>
            </a:r>
            <a:endParaRPr lang="en-US" sz="2000" dirty="0" smtClean="0"/>
          </a:p>
          <a:p>
            <a:r>
              <a:rPr lang="es-MX" sz="2000" dirty="0" smtClean="0"/>
              <a:t>Y arrojó a Faraón y a su ejército en el Mar Rojo,</a:t>
            </a:r>
            <a:br>
              <a:rPr lang="es-MX" sz="2000" dirty="0" smtClean="0"/>
            </a:br>
            <a:r>
              <a:rPr lang="es-MX" sz="2000" dirty="0" smtClean="0"/>
              <a:t>Porque para siempre es su misericordia.</a:t>
            </a:r>
            <a:endParaRPr lang="en-US" sz="2000" dirty="0" smtClean="0"/>
          </a:p>
          <a:p>
            <a:r>
              <a:rPr lang="es-MX" sz="2000" dirty="0" smtClean="0"/>
              <a:t>Al que pastoreó a su pueblo por el desierto,</a:t>
            </a:r>
            <a:br>
              <a:rPr lang="es-MX" sz="2000" dirty="0" smtClean="0"/>
            </a:br>
            <a:r>
              <a:rPr lang="es-MX" sz="2000" dirty="0" smtClean="0"/>
              <a:t>Porque para siempre es su misericordia.</a:t>
            </a:r>
            <a:endParaRPr lang="en-US" sz="2000" dirty="0" smtClean="0"/>
          </a:p>
          <a:p>
            <a:r>
              <a:rPr lang="es-MX" sz="2000" dirty="0" smtClean="0"/>
              <a:t>Al que hirió a grandes reyes,</a:t>
            </a:r>
            <a:br>
              <a:rPr lang="es-MX" sz="2000" dirty="0" smtClean="0"/>
            </a:br>
            <a:r>
              <a:rPr lang="es-MX" sz="2000" dirty="0" smtClean="0"/>
              <a:t>Porque para siempre es su misericordia;</a:t>
            </a:r>
            <a:endParaRPr lang="en-US" sz="2000" dirty="0" smtClean="0"/>
          </a:p>
          <a:p>
            <a:r>
              <a:rPr lang="es-MX" sz="2000" dirty="0" smtClean="0"/>
              <a:t>Y mató a reyes poderosos,</a:t>
            </a:r>
            <a:br>
              <a:rPr lang="es-MX" sz="2000" dirty="0" smtClean="0"/>
            </a:br>
            <a:r>
              <a:rPr lang="es-MX" sz="2000" dirty="0" smtClean="0"/>
              <a:t>Porque para siempre es su misericordia</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A </a:t>
            </a:r>
            <a:r>
              <a:rPr lang="es-MX" sz="2000" dirty="0" err="1" smtClean="0"/>
              <a:t>Sihón</a:t>
            </a:r>
            <a:r>
              <a:rPr lang="es-MX" sz="2000" dirty="0" smtClean="0"/>
              <a:t> rey amorreo,</a:t>
            </a:r>
            <a:br>
              <a:rPr lang="es-MX" sz="2000" dirty="0" smtClean="0"/>
            </a:br>
            <a:r>
              <a:rPr lang="es-MX" sz="2000" dirty="0" smtClean="0"/>
              <a:t>Porque para siempre es su misericordia;</a:t>
            </a:r>
            <a:endParaRPr lang="en-US" sz="2000" dirty="0" smtClean="0"/>
          </a:p>
          <a:p>
            <a:r>
              <a:rPr lang="es-MX" sz="2000" dirty="0" smtClean="0"/>
              <a:t>Y a Og rey de Bashán,</a:t>
            </a:r>
            <a:br>
              <a:rPr lang="es-MX" sz="2000" dirty="0" smtClean="0"/>
            </a:br>
            <a:r>
              <a:rPr lang="es-MX" sz="2000" dirty="0" smtClean="0"/>
              <a:t>Porque para siempre es su misericordia;</a:t>
            </a:r>
            <a:endParaRPr lang="en-US" sz="2000" dirty="0" smtClean="0"/>
          </a:p>
          <a:p>
            <a:r>
              <a:rPr lang="es-MX" sz="2000" dirty="0" smtClean="0"/>
              <a:t>Y dio la tierra de ellos en heredad,</a:t>
            </a:r>
            <a:br>
              <a:rPr lang="es-MX" sz="2000" dirty="0" smtClean="0"/>
            </a:br>
            <a:r>
              <a:rPr lang="es-MX" sz="2000" dirty="0" smtClean="0"/>
              <a:t>Porque para siempre es su misericordia;</a:t>
            </a:r>
            <a:endParaRPr lang="en-US" sz="2000" dirty="0" smtClean="0"/>
          </a:p>
          <a:p>
            <a:r>
              <a:rPr lang="es-MX" sz="2000" dirty="0" smtClean="0"/>
              <a:t>En heredad a Israel su siervo,</a:t>
            </a:r>
            <a:br>
              <a:rPr lang="es-MX" sz="2000" dirty="0" smtClean="0"/>
            </a:br>
            <a:r>
              <a:rPr lang="es-MX" sz="2000" dirty="0" smtClean="0"/>
              <a:t>Porque para siempre es su misericordia.</a:t>
            </a:r>
            <a:endParaRPr lang="en-US" sz="2000" dirty="0" smtClean="0"/>
          </a:p>
          <a:p>
            <a:r>
              <a:rPr lang="es-MX" sz="2000" dirty="0" smtClean="0"/>
              <a:t>El es el que en nuestro abatimiento se acordó de nosotros,</a:t>
            </a:r>
            <a:br>
              <a:rPr lang="es-MX" sz="2000" dirty="0" smtClean="0"/>
            </a:br>
            <a:r>
              <a:rPr lang="es-MX" sz="2000" dirty="0" smtClean="0"/>
              <a:t>Porque para siempre es su misericordia</a:t>
            </a:r>
            <a:r>
              <a:rPr lang="es-MX" sz="2000" dirty="0" smtClean="0"/>
              <a:t>;</a:t>
            </a:r>
            <a:endParaRPr lang="en-US" sz="20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Halel- Salmo 118</a:t>
            </a:r>
            <a:endParaRPr sz="2000" dirty="0" smtClean="0">
              <a:solidFill>
                <a:srgbClr val="FF0000"/>
              </a:solidFill>
              <a:latin typeface="Calibri" pitchFamily="34" charset="0"/>
            </a:endParaRPr>
          </a:p>
          <a:p>
            <a:r>
              <a:rPr lang="es-MX" sz="2000" dirty="0" smtClean="0"/>
              <a:t>Y </a:t>
            </a:r>
            <a:r>
              <a:rPr lang="es-MX" sz="2000" dirty="0" smtClean="0"/>
              <a:t>nos rescató de nuestros enemigos,</a:t>
            </a:r>
            <a:br>
              <a:rPr lang="es-MX" sz="2000" dirty="0" smtClean="0"/>
            </a:br>
            <a:r>
              <a:rPr lang="es-MX" sz="2000" dirty="0" smtClean="0"/>
              <a:t>Porque para siempre es su misericordia.</a:t>
            </a:r>
            <a:endParaRPr lang="en-US" sz="2000" dirty="0" smtClean="0"/>
          </a:p>
          <a:p>
            <a:r>
              <a:rPr lang="es-MX" sz="2000" dirty="0" smtClean="0"/>
              <a:t>El que da alimento a todo ser viviente,</a:t>
            </a:r>
            <a:br>
              <a:rPr lang="es-MX" sz="2000" dirty="0" smtClean="0"/>
            </a:br>
            <a:r>
              <a:rPr lang="es-MX" sz="2000" dirty="0" smtClean="0"/>
              <a:t>Porque para siempre es su misericordia.</a:t>
            </a:r>
            <a:endParaRPr lang="en-US" sz="2000" dirty="0" smtClean="0"/>
          </a:p>
          <a:p>
            <a:r>
              <a:rPr lang="es-MX" sz="2000" dirty="0" smtClean="0"/>
              <a:t>Alabad al Dios de los cielos,</a:t>
            </a:r>
            <a:br>
              <a:rPr lang="es-MX" sz="2000" dirty="0" smtClean="0"/>
            </a:br>
            <a:r>
              <a:rPr lang="es-MX" sz="2000" dirty="0" smtClean="0"/>
              <a:t>Porque para siempre es su misericordia.</a:t>
            </a:r>
            <a:endParaRPr lang="en-US" sz="20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El alma de todo ser viviente bendecirá Tu Nombre, Hashem nuestro Dios, el espíritu de toda carne siempre glorificará y exaltará Tu recuerdo, nuestro Rey. </a:t>
            </a:r>
            <a:endParaRPr lang="es-MX" sz="2400" dirty="0" smtClean="0"/>
          </a:p>
          <a:p>
            <a:r>
              <a:rPr lang="es-MX" sz="2400" dirty="0" smtClean="0"/>
              <a:t>De </a:t>
            </a:r>
            <a:r>
              <a:rPr lang="es-MX" sz="2400" dirty="0" smtClean="0"/>
              <a:t>este mundo al Mundo Venidero, Tú eres Dios, y aparte de Tú no tenemos rey, redentor o salvador. El que libera, rescata y sostiene, responde y es misericordioso en cada momento de angustia y angustia, ¡no tenemos rey, ayudante o partidario sino Tú</a:t>
            </a:r>
            <a:r>
              <a:rPr lang="es-MX" sz="2400" dirty="0" smtClean="0"/>
              <a:t>!</a:t>
            </a:r>
            <a:endParaRPr lang="en-US" sz="24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Dios </a:t>
            </a:r>
            <a:r>
              <a:rPr lang="es-MX" sz="2400" dirty="0" smtClean="0"/>
              <a:t>del primero y del último, Dios de todas las criaturas, Maestro de todas las Generaciones, Quien es ensalzado con multitud de alabanzas, Quien guía Su mundo con bondad y Sus criaturas con misericordia. Hashem es la verdad; No duerme ni duerme. El que despierta a los que duermen y despierta a los que duermen. Quien resucita a los muertos y cura a los enfermos, hace ver a los ciegos y endereza a los encorvados. Quien hace hablar al mudo y revela lo que está oculto. ¡Solo a ti te damos gracias</a:t>
            </a:r>
            <a:r>
              <a:rPr lang="es-MX" sz="2400" dirty="0" smtClean="0"/>
              <a:t>!</a:t>
            </a:r>
            <a:endParaRPr lang="en-US" sz="24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¿Estaría nuestra boca tan llena de cántico como el mar, y nuestra lengua tan llena de cántico como su multitud de olas, y nuestros labios tan llenos de alabanza como la amplitud de los cielos, y nuestros ojos tan brillantes como el sol y la luna? , y nuestras manos tan extendidas como las águilas del cielo y nuestros pies tan veloces como ciervas - todavía no podríamos agradecerte lo suficiente, HaShem nuestro Dios y Dios de nuestros antepasados, y bendecir Tu Nombre incluso por uno de los miles, miles de miles </a:t>
            </a:r>
            <a:r>
              <a:rPr lang="es-MX" sz="2400" dirty="0" smtClean="0"/>
              <a:t>y</a:t>
            </a:r>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miríadas </a:t>
            </a:r>
            <a:r>
              <a:rPr lang="es-MX" sz="2400" dirty="0" smtClean="0"/>
              <a:t>de favores, milagros y maravillas que hiciste por nuestros antepasados ​​y por nosotros. Al principio nos redimiste de Egipto, Hashem nuestro Dios, y nos liberaste de la casa de servidumbre. En el hambre nos alimentaste y en abundancia nos sostuviste. De la espada nos salvaste; de la plaga nos dejas escapar; y nos perdonaste de enfermedades graves y duraderas. Hasta ahora tu misericordia nos ha ayudado, y tu bondad no nos ha abandonado. No nos abandones, Hashem nuestro Dios, </a:t>
            </a:r>
            <a:r>
              <a:rPr lang="es-MX" sz="2400" dirty="0" smtClean="0"/>
              <a:t>para</a:t>
            </a:r>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siempre</a:t>
            </a:r>
            <a:r>
              <a:rPr lang="es-MX" sz="2400" dirty="0" smtClean="0"/>
              <a:t>. Por lo tanto, los órganos que pusiste dentro de nosotros y el espíritu y el alma que soplaste en nuestras fosas nasales y la lengua que pusiste en nuestra boca, todos ellos agradecerán, bendecirán, alabarán y glorificarán, exaltarán y reverenciarán, serán devotos, santificarán. y declara la soberanía de Tu Nombre, nuestro Rey. Porque toda boca te ofrecerá gracias; toda lengua te jurará lealtad; ante ti se doblará toda rodilla; toda columna erguida se postrará ante Ti; </a:t>
            </a:r>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todos </a:t>
            </a:r>
            <a:r>
              <a:rPr lang="es-MX" sz="2400" dirty="0" smtClean="0"/>
              <a:t>los corazones te temerán; y todos los sentimientos y pensamientos más íntimos cantarán alabanzas a tu nombre, como está escrito: "Todos mis huesos dirán: Hashem, ¿quién como tú? Salvas al pobre de uno que es más fuerte que él, al pobre y al desamparado del uno que le robaría</a:t>
            </a:r>
            <a:r>
              <a:rPr lang="es-MX" sz="2400" dirty="0" smtClean="0"/>
              <a:t>”.</a:t>
            </a:r>
          </a:p>
          <a:p>
            <a:r>
              <a:rPr lang="es-MX" sz="2400" dirty="0" smtClean="0"/>
              <a:t>Oyes el clamor de los pobres, oyes los gritos de los indigentes y salvas. Y está escrito: "Cantad con alegría, oh justo, delante de Hashem; porque conviene la alabanza recta</a:t>
            </a:r>
            <a:r>
              <a:rPr lang="es-MX" sz="2400" dirty="0" smtClean="0"/>
              <a:t>".</a:t>
            </a:r>
            <a:endParaRPr lang="en-US" sz="2400" dirty="0" smtClean="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Por </a:t>
            </a:r>
            <a:r>
              <a:rPr lang="es-MX" sz="2400" dirty="0" smtClean="0"/>
              <a:t>boca de los rectos serás ensalzado;</a:t>
            </a:r>
            <a:endParaRPr lang="en-US" sz="2400" dirty="0" smtClean="0"/>
          </a:p>
          <a:p>
            <a:r>
              <a:rPr lang="es-MX" sz="2400" dirty="0" smtClean="0"/>
              <a:t>Por los labios del justo serás bendito;</a:t>
            </a:r>
            <a:endParaRPr lang="en-US" sz="2400" dirty="0" smtClean="0"/>
          </a:p>
          <a:p>
            <a:r>
              <a:rPr lang="es-MX" sz="2400" dirty="0" smtClean="0"/>
              <a:t>Por la lengua de los piadosos serás santificado;</a:t>
            </a:r>
            <a:endParaRPr lang="en-US" sz="2400" dirty="0" smtClean="0"/>
          </a:p>
          <a:p>
            <a:r>
              <a:rPr lang="es-MX" sz="2400" dirty="0" smtClean="0"/>
              <a:t>Y en medio del santo serás alabado.</a:t>
            </a:r>
            <a:endParaRPr lang="en-US" sz="2400" dirty="0" smtClean="0"/>
          </a:p>
          <a:p>
            <a:r>
              <a:rPr lang="es-MX" sz="2400" dirty="0" smtClean="0"/>
              <a:t> </a:t>
            </a:r>
            <a:r>
              <a:rPr lang="es-MX" sz="2400" dirty="0" smtClean="0"/>
              <a:t>Y </a:t>
            </a:r>
            <a:r>
              <a:rPr lang="es-MX" sz="2400" dirty="0" smtClean="0"/>
              <a:t>en las asambleas de las miríadas de Tu pueblo, la Casa de Israel, es deber de todas las criaturas, ante ti, Oh Hashem, nuestro Dios y Dios de nuestros antepasados, agradecer, alabar, loar, glorificar, exaltar, </a:t>
            </a:r>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adorar</a:t>
            </a:r>
            <a:r>
              <a:rPr lang="es-MX" sz="2400" dirty="0" smtClean="0"/>
              <a:t>, rendir triunfante, bendecir, elevarse y cantar alabanzas, incluso más allá de todas las expresiones de los cánticos y alabanzas de David, el hijo de </a:t>
            </a:r>
            <a:r>
              <a:rPr lang="es-MX" sz="2400" dirty="0" err="1" smtClean="0"/>
              <a:t>Isaí</a:t>
            </a:r>
            <a:r>
              <a:rPr lang="es-MX" sz="2400" dirty="0" smtClean="0"/>
              <a:t>, tu siervo, tu ungido.</a:t>
            </a:r>
            <a:endParaRPr lang="en-US" sz="2400" dirty="0" smtClean="0"/>
          </a:p>
          <a:p>
            <a:r>
              <a:rPr lang="es-MX" sz="2400" dirty="0" smtClean="0"/>
              <a:t>Y así sea alabado tu nombre para siempre, nuestro Rey, el Dios, el Rey Grande y santo, en el cielo y en la tierra. Porque para ti es apropiado - Oh Hashem nuestro Dios y Dios de nuestros antepasados ​​- canto y alabanza, alabanza e himnos, poder y dominio, triunfo, grandeza y fuerza, alabanza y esplendor, </a:t>
            </a:r>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6083" name="Title 1"/>
          <p:cNvSpPr txBox="1">
            <a:spLocks noGrp="1"/>
          </p:cNvSpPr>
          <p:nvPr>
            <p:ph type="title"/>
          </p:nvPr>
        </p:nvSpPr>
        <p:spPr/>
        <p:txBody>
          <a:bodyPr/>
          <a:lstStyle/>
          <a:p>
            <a:pPr>
              <a:lnSpc>
                <a:spcPct val="90000"/>
              </a:lnSpc>
            </a:pPr>
            <a:r>
              <a:rPr dirty="0" smtClean="0">
                <a:latin typeface="Calibri" pitchFamily="34" charset="0"/>
              </a:rPr>
              <a:t>Seder de </a:t>
            </a:r>
            <a:r>
              <a:rPr dirty="0" err="1" smtClean="0">
                <a:latin typeface="Calibri" pitchFamily="34" charset="0"/>
              </a:rPr>
              <a:t>Pesaj</a:t>
            </a:r>
            <a:r>
              <a:rPr dirty="0" smtClean="0">
                <a:latin typeface="Calibri" pitchFamily="34" charset="0"/>
              </a:rPr>
              <a:t> - </a:t>
            </a:r>
            <a:r>
              <a:rPr lang="he-IL" dirty="0" smtClean="0">
                <a:latin typeface="Calibri" pitchFamily="34" charset="0"/>
              </a:rPr>
              <a:t>סדר לפסח </a:t>
            </a:r>
            <a:endParaRPr lang="es-CO" sz="4100" dirty="0" smtClean="0">
              <a:latin typeface="Calibri" pitchFamily="34" charset="0"/>
            </a:endParaRPr>
          </a:p>
        </p:txBody>
      </p:sp>
      <p:sp>
        <p:nvSpPr>
          <p:cNvPr id="46084" name="Content Placeholder 2"/>
          <p:cNvSpPr txBox="1">
            <a:spLocks noGrp="1"/>
          </p:cNvSpPr>
          <p:nvPr>
            <p:ph idx="1"/>
          </p:nvPr>
        </p:nvSpPr>
        <p:spPr>
          <a:xfrm>
            <a:off x="838200" y="1447800"/>
            <a:ext cx="6172200" cy="4800600"/>
          </a:xfrm>
        </p:spPr>
        <p:txBody>
          <a:bodyPr/>
          <a:lstStyle/>
          <a:p>
            <a:r>
              <a:rPr lang="es-MX" sz="2000" b="1" dirty="0" smtClean="0">
                <a:solidFill>
                  <a:srgbClr val="FF0000"/>
                </a:solidFill>
              </a:rPr>
              <a:t>NISHMAT </a:t>
            </a:r>
            <a:r>
              <a:rPr lang="es-MX" sz="2000" b="1" dirty="0" smtClean="0">
                <a:solidFill>
                  <a:srgbClr val="FF0000"/>
                </a:solidFill>
              </a:rPr>
              <a:t>KOL HAI – EL ALMA DE TODO SER VIVIENTE</a:t>
            </a:r>
            <a:endParaRPr lang="en-US" sz="2000" dirty="0" smtClean="0">
              <a:solidFill>
                <a:srgbClr val="FF0000"/>
              </a:solidFill>
            </a:endParaRPr>
          </a:p>
          <a:p>
            <a:r>
              <a:rPr lang="es-MX" sz="2400" dirty="0" smtClean="0"/>
              <a:t>santidad </a:t>
            </a:r>
            <a:r>
              <a:rPr lang="es-MX" sz="2400" dirty="0" smtClean="0"/>
              <a:t>y soberanía, bendiciones y acciones de gracias a Tu Grande y Santo Nombre; de este mundo al mundo venidero Tú eres Dios. </a:t>
            </a:r>
            <a:endParaRPr lang="es-MX" sz="2400" dirty="0" smtClean="0"/>
          </a:p>
          <a:p>
            <a:r>
              <a:rPr lang="es-MX" sz="2400" dirty="0" smtClean="0"/>
              <a:t>Bendito </a:t>
            </a:r>
            <a:r>
              <a:rPr lang="es-MX" sz="2400" dirty="0" smtClean="0"/>
              <a:t>seas Hashem, Dios, Rey exaltado en alabanzas, Dios de acciones de gracias, Maestro de maravillas, Creador de todas las almas, Maestro de todas las obras, Quien elige los cantos musicales de alabanza - Rey, Único, Dios, Dador de vida del mundo.</a:t>
            </a:r>
            <a:endParaRPr lang="en-US" sz="2400" dirty="0" smtClean="0"/>
          </a:p>
          <a:p>
            <a:endParaRPr lang="en-US" sz="2400" dirty="0"/>
          </a:p>
        </p:txBody>
      </p:sp>
      <p:pic>
        <p:nvPicPr>
          <p:cNvPr id="46085" name="Picture 2"/>
          <p:cNvPicPr preferRelativeResize="0">
            <a:picLocks noChangeArrowheads="1"/>
          </p:cNvPicPr>
          <p:nvPr/>
        </p:nvPicPr>
        <p:blipFill>
          <a:blip r:embed="rId4" cstate="print"/>
          <a:srcRect/>
          <a:stretch>
            <a:fillRect/>
          </a:stretch>
        </p:blipFill>
        <p:spPr bwMode="auto">
          <a:xfrm>
            <a:off x="7162800" y="1524000"/>
            <a:ext cx="1406525" cy="1295400"/>
          </a:xfrm>
          <a:prstGeom prst="rect">
            <a:avLst/>
          </a:prstGeom>
          <a:solidFill>
            <a:srgbClr val="FFFFFF"/>
          </a:solidFill>
          <a:ln w="9525">
            <a:noFill/>
            <a:miter lim="800000"/>
            <a:headEnd/>
            <a:tailEnd/>
          </a:ln>
        </p:spPr>
      </p:pic>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533400" y="1447800"/>
            <a:ext cx="6477000" cy="4800600"/>
          </a:xfrm>
        </p:spPr>
        <p:txBody>
          <a:bodyPr/>
          <a:lstStyle/>
          <a:p>
            <a:r>
              <a:rPr lang="es-CO" sz="2000" b="1" dirty="0" smtClean="0">
                <a:solidFill>
                  <a:srgbClr val="FF0000"/>
                </a:solidFill>
                <a:latin typeface="Calibri" pitchFamily="34" charset="0"/>
              </a:rPr>
              <a:t>TOMAR CUARTA COPA DE VINO </a:t>
            </a:r>
          </a:p>
          <a:p>
            <a:r>
              <a:rPr lang="es-CO" sz="2000" dirty="0" smtClean="0">
                <a:latin typeface="Calibri" pitchFamily="34" charset="0"/>
              </a:rPr>
              <a:t>Se sirve la   cuarta copa de vino y la tomamos reclinados hacia la izquierda y hacemos la bendición final para el vino:</a:t>
            </a:r>
          </a:p>
          <a:p>
            <a:r>
              <a:rPr lang="en-US" sz="2800" b="1" i="1" dirty="0" smtClean="0">
                <a:latin typeface="Calibri" pitchFamily="34" charset="0"/>
              </a:rPr>
              <a:t>Baruj </a:t>
            </a:r>
            <a:r>
              <a:rPr lang="en-US" sz="2800" b="1" i="1" dirty="0" err="1" smtClean="0">
                <a:latin typeface="Calibri" pitchFamily="34" charset="0"/>
              </a:rPr>
              <a:t>atá</a:t>
            </a:r>
            <a:r>
              <a:rPr lang="en-US" sz="2800" b="1" i="1" dirty="0" smtClean="0">
                <a:latin typeface="Calibri" pitchFamily="34" charset="0"/>
              </a:rPr>
              <a:t> Adonai </a:t>
            </a:r>
            <a:r>
              <a:rPr lang="en-US" sz="2800" b="1" i="1" dirty="0" err="1" smtClean="0">
                <a:latin typeface="Calibri" pitchFamily="34" charset="0"/>
              </a:rPr>
              <a:t>Elohenu</a:t>
            </a:r>
            <a:r>
              <a:rPr lang="en-US" sz="2800" b="1" i="1" dirty="0" smtClean="0">
                <a:latin typeface="Calibri" pitchFamily="34" charset="0"/>
              </a:rPr>
              <a:t> </a:t>
            </a:r>
            <a:r>
              <a:rPr lang="en-US" sz="2800" b="1" i="1" dirty="0" err="1" smtClean="0">
                <a:latin typeface="Calibri" pitchFamily="34" charset="0"/>
              </a:rPr>
              <a:t>Mélek</a:t>
            </a:r>
            <a:r>
              <a:rPr lang="en-US" sz="2800" b="1" i="1" dirty="0" smtClean="0">
                <a:latin typeface="Calibri" pitchFamily="34" charset="0"/>
              </a:rPr>
              <a:t> </a:t>
            </a:r>
            <a:r>
              <a:rPr lang="en-US" sz="2800" b="1" i="1" dirty="0" err="1" smtClean="0">
                <a:latin typeface="Calibri" pitchFamily="34" charset="0"/>
              </a:rPr>
              <a:t>haOlam</a:t>
            </a:r>
            <a:r>
              <a:rPr lang="en-US" sz="2800" b="1" i="1" dirty="0" smtClean="0">
                <a:latin typeface="Calibri" pitchFamily="34" charset="0"/>
              </a:rPr>
              <a:t> </a:t>
            </a:r>
            <a:r>
              <a:rPr lang="en-US" sz="2800" b="1" i="1" dirty="0" err="1" smtClean="0">
                <a:latin typeface="Calibri" pitchFamily="34" charset="0"/>
              </a:rPr>
              <a:t>boré</a:t>
            </a:r>
            <a:r>
              <a:rPr lang="en-US" sz="2800" b="1" i="1" dirty="0" smtClean="0">
                <a:latin typeface="Calibri" pitchFamily="34" charset="0"/>
              </a:rPr>
              <a:t> </a:t>
            </a:r>
            <a:r>
              <a:rPr lang="en-US" sz="2800" b="1" i="1" dirty="0" err="1" smtClean="0">
                <a:latin typeface="Calibri" pitchFamily="34" charset="0"/>
              </a:rPr>
              <a:t>perí</a:t>
            </a:r>
            <a:r>
              <a:rPr lang="en-US" sz="2800" b="1" i="1" dirty="0" smtClean="0">
                <a:latin typeface="Calibri" pitchFamily="34" charset="0"/>
              </a:rPr>
              <a:t> </a:t>
            </a:r>
            <a:r>
              <a:rPr lang="en-US" sz="2800" b="1" i="1" dirty="0" err="1" smtClean="0">
                <a:latin typeface="Calibri" pitchFamily="34" charset="0"/>
              </a:rPr>
              <a:t>hagafén</a:t>
            </a:r>
            <a:r>
              <a:rPr lang="en-US" sz="2800" b="1" i="1" dirty="0" smtClean="0">
                <a:latin typeface="Calibri" pitchFamily="34" charset="0"/>
              </a:rPr>
              <a:t> </a:t>
            </a:r>
            <a:endParaRPr lang="en-US" sz="2800" dirty="0" smtClean="0">
              <a:latin typeface="Calibri" pitchFamily="34" charset="0"/>
            </a:endParaRPr>
          </a:p>
          <a:p>
            <a:r>
              <a:rPr lang="en-US" sz="2800" i="1" dirty="0" err="1" smtClean="0">
                <a:latin typeface="Calibri" pitchFamily="34" charset="0"/>
              </a:rPr>
              <a:t>Bendito</a:t>
            </a:r>
            <a:r>
              <a:rPr lang="en-US" sz="2800" i="1" dirty="0" smtClean="0">
                <a:latin typeface="Calibri" pitchFamily="34" charset="0"/>
              </a:rPr>
              <a:t> </a:t>
            </a:r>
            <a:r>
              <a:rPr lang="en-US" sz="2800" i="1" dirty="0" err="1" smtClean="0">
                <a:latin typeface="Calibri" pitchFamily="34" charset="0"/>
              </a:rPr>
              <a:t>eres</a:t>
            </a:r>
            <a:r>
              <a:rPr lang="en-US" sz="2800" i="1" dirty="0" smtClean="0">
                <a:latin typeface="Calibri" pitchFamily="34" charset="0"/>
              </a:rPr>
              <a:t> Adonai, </a:t>
            </a:r>
            <a:r>
              <a:rPr lang="en-US" sz="2800" i="1" dirty="0" err="1" smtClean="0">
                <a:latin typeface="Calibri" pitchFamily="34" charset="0"/>
              </a:rPr>
              <a:t>nuestro</a:t>
            </a:r>
            <a:r>
              <a:rPr lang="en-US" sz="2800" i="1" dirty="0" smtClean="0">
                <a:latin typeface="Calibri" pitchFamily="34" charset="0"/>
              </a:rPr>
              <a:t> Di-</a:t>
            </a:r>
            <a:r>
              <a:rPr lang="en-US" sz="2800" i="1" dirty="0" err="1" smtClean="0">
                <a:latin typeface="Calibri" pitchFamily="34" charset="0"/>
              </a:rPr>
              <a:t>os</a:t>
            </a:r>
            <a:r>
              <a:rPr lang="en-US" sz="2800" i="1" dirty="0" smtClean="0">
                <a:latin typeface="Calibri" pitchFamily="34" charset="0"/>
              </a:rPr>
              <a:t>, Rey del </a:t>
            </a:r>
            <a:r>
              <a:rPr lang="en-US" sz="2800" i="1" dirty="0" err="1" smtClean="0">
                <a:latin typeface="Calibri" pitchFamily="34" charset="0"/>
              </a:rPr>
              <a:t>universo</a:t>
            </a:r>
            <a:r>
              <a:rPr lang="en-US" sz="2800" i="1" dirty="0" smtClean="0">
                <a:latin typeface="Calibri" pitchFamily="34" charset="0"/>
              </a:rPr>
              <a:t>, </a:t>
            </a:r>
            <a:r>
              <a:rPr lang="en-US" sz="2800" i="1" dirty="0" err="1" smtClean="0">
                <a:latin typeface="Calibri" pitchFamily="34" charset="0"/>
              </a:rPr>
              <a:t>que</a:t>
            </a:r>
            <a:r>
              <a:rPr lang="en-US" sz="2800" i="1" dirty="0" smtClean="0">
                <a:latin typeface="Calibri" pitchFamily="34" charset="0"/>
              </a:rPr>
              <a:t> </a:t>
            </a:r>
            <a:r>
              <a:rPr lang="en-US" sz="2800" i="1" dirty="0" err="1" smtClean="0">
                <a:latin typeface="Calibri" pitchFamily="34" charset="0"/>
              </a:rPr>
              <a:t>creó</a:t>
            </a:r>
            <a:r>
              <a:rPr lang="en-US" sz="2800" i="1" dirty="0" smtClean="0">
                <a:latin typeface="Calibri" pitchFamily="34" charset="0"/>
              </a:rPr>
              <a:t> el </a:t>
            </a:r>
            <a:r>
              <a:rPr lang="en-US" sz="2800" i="1" dirty="0" err="1" smtClean="0">
                <a:latin typeface="Calibri" pitchFamily="34" charset="0"/>
              </a:rPr>
              <a:t>fruto</a:t>
            </a:r>
            <a:r>
              <a:rPr lang="en-US" sz="2800" i="1" dirty="0" smtClean="0">
                <a:latin typeface="Calibri" pitchFamily="34" charset="0"/>
              </a:rPr>
              <a:t> de la </a:t>
            </a:r>
            <a:r>
              <a:rPr lang="en-US" sz="2800" i="1" dirty="0" err="1" smtClean="0">
                <a:latin typeface="Calibri" pitchFamily="34" charset="0"/>
              </a:rPr>
              <a:t>vid</a:t>
            </a:r>
            <a:r>
              <a:rPr lang="en-US" sz="2800" i="1" dirty="0" smtClean="0">
                <a:latin typeface="Calibri" pitchFamily="34" charset="0"/>
              </a:rPr>
              <a:t>.</a:t>
            </a:r>
            <a:endParaRPr lang="en-US" sz="2800" i="1" dirty="0" smtClean="0">
              <a:latin typeface="Calibri" pitchFamily="34" charset="0"/>
            </a:endParaRPr>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7010400" y="2438400"/>
            <a:ext cx="1905000" cy="142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533400" y="1447800"/>
            <a:ext cx="6477000" cy="4800600"/>
          </a:xfrm>
        </p:spPr>
        <p:txBody>
          <a:bodyPr/>
          <a:lstStyle/>
          <a:p>
            <a:r>
              <a:rPr lang="es-ES" sz="2000" b="1" dirty="0" smtClean="0">
                <a:latin typeface="Calibri" pitchFamily="34" charset="0"/>
              </a:rPr>
              <a:t>Bendición </a:t>
            </a:r>
            <a:r>
              <a:rPr lang="es-ES" sz="2000" b="1" dirty="0" smtClean="0">
                <a:latin typeface="Calibri" pitchFamily="34" charset="0"/>
              </a:rPr>
              <a:t>final para el </a:t>
            </a:r>
            <a:r>
              <a:rPr lang="es-ES" sz="2000" b="1" dirty="0" smtClean="0">
                <a:latin typeface="Calibri" pitchFamily="34" charset="0"/>
              </a:rPr>
              <a:t>vino. Se declara:</a:t>
            </a:r>
            <a:endParaRPr lang="es-ES" sz="2000" b="1" dirty="0" smtClean="0">
              <a:latin typeface="Calibri" pitchFamily="34" charset="0"/>
            </a:endParaRPr>
          </a:p>
          <a:p>
            <a:r>
              <a:rPr lang="es-ES" sz="2400" dirty="0" smtClean="0"/>
              <a:t>Bendito eres Tú, Eterno, Dios nuestro, Soberano del universo, por la vid y el fruto de la vid, y por el producto del campo y por la tierra codiciable buena y amplia que deseaste y heredaste a nuestros padres para que coman de su fruto y se sacien de sus </a:t>
            </a:r>
            <a:r>
              <a:rPr lang="es-ES" sz="2400" dirty="0" smtClean="0"/>
              <a:t>bondades</a:t>
            </a:r>
            <a:r>
              <a:rPr lang="es-ES" sz="2400" dirty="0" smtClean="0"/>
              <a:t>. </a:t>
            </a:r>
            <a:endParaRPr lang="es-ES" sz="2400" dirty="0" smtClean="0"/>
          </a:p>
          <a:p>
            <a:r>
              <a:rPr lang="es-ES" sz="2400" dirty="0" smtClean="0"/>
              <a:t>Ten </a:t>
            </a:r>
            <a:r>
              <a:rPr lang="es-ES" sz="2400" dirty="0" smtClean="0"/>
              <a:t>misericordia, oh Eterno, Dios nuestro, de nosotros y de Tu pueblo Yisrael; de </a:t>
            </a:r>
            <a:r>
              <a:rPr lang="es-ES" sz="2400" dirty="0" err="1" smtClean="0"/>
              <a:t>Yerushaláyim</a:t>
            </a:r>
            <a:r>
              <a:rPr lang="es-ES" sz="2400" dirty="0" smtClean="0"/>
              <a:t>, Tu ciudad, y del monte de </a:t>
            </a:r>
            <a:r>
              <a:rPr lang="es-ES" sz="2400" dirty="0" err="1" smtClean="0"/>
              <a:t>Tziyón</a:t>
            </a:r>
            <a:r>
              <a:rPr lang="es-ES" sz="2400" dirty="0" smtClean="0"/>
              <a:t>, la sede de Tu gloria; de Tu altar y de Tu santuario. </a:t>
            </a:r>
            <a:endParaRPr lang="es-ES" sz="2400" dirty="0" smtClean="0"/>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7010400" y="2438400"/>
            <a:ext cx="1905000" cy="142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533400" y="1447800"/>
            <a:ext cx="6477000" cy="4800600"/>
          </a:xfrm>
        </p:spPr>
        <p:txBody>
          <a:bodyPr/>
          <a:lstStyle/>
          <a:p>
            <a:r>
              <a:rPr lang="es-ES" sz="2600" dirty="0" smtClean="0"/>
              <a:t>Reconstruye </a:t>
            </a:r>
            <a:r>
              <a:rPr lang="es-ES" sz="2600" dirty="0" smtClean="0"/>
              <a:t>a </a:t>
            </a:r>
            <a:r>
              <a:rPr lang="es-ES" sz="2600" dirty="0" smtClean="0"/>
              <a:t>Yerushalayim, </a:t>
            </a:r>
            <a:r>
              <a:rPr lang="es-ES" sz="2600" dirty="0" smtClean="0"/>
              <a:t>la ciudad santa, prontamente </a:t>
            </a:r>
            <a:r>
              <a:rPr lang="es-ES" sz="2600" dirty="0" smtClean="0"/>
              <a:t>y en </a:t>
            </a:r>
            <a:r>
              <a:rPr lang="es-ES" sz="2600" dirty="0" smtClean="0"/>
              <a:t>nuestros días. Haznos retornar a ella y alégranos en su reconstrucción, y te bendeciremos en ella con santidad y pureza.</a:t>
            </a:r>
          </a:p>
          <a:p>
            <a:r>
              <a:rPr lang="es-ES" sz="2600" dirty="0" smtClean="0"/>
              <a:t>Pues Tu eres bondadoso y bienhechor para todos. Te agradecemos, oh Eterno, Dios nuestro, por la tierra y por la vid y el fruto de la vid.</a:t>
            </a:r>
          </a:p>
          <a:p>
            <a:r>
              <a:rPr lang="es-ES" sz="2600" dirty="0" smtClean="0"/>
              <a:t>Bendito eres Tú, Eterno, por la tierra y por la vid y el fruto de la vid.</a:t>
            </a:r>
            <a:endParaRPr lang="es-ES" sz="2600" dirty="0"/>
          </a:p>
        </p:txBody>
      </p:sp>
      <p:pic>
        <p:nvPicPr>
          <p:cNvPr id="47109" name="Picture 4" descr="Image result for drinking cup of kiddush on seder"/>
          <p:cNvPicPr>
            <a:picLocks noChangeAspect="1" noChangeArrowheads="1"/>
          </p:cNvPicPr>
          <p:nvPr/>
        </p:nvPicPr>
        <p:blipFill>
          <a:blip r:embed="rId4" cstate="print"/>
          <a:srcRect/>
          <a:stretch>
            <a:fillRect/>
          </a:stretch>
        </p:blipFill>
        <p:spPr bwMode="auto">
          <a:xfrm>
            <a:off x="7010400" y="2438400"/>
            <a:ext cx="1905000" cy="142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p:cNvPicPr>
          <p:nvPr/>
        </p:nvPicPr>
        <p:blipFill>
          <a:blip r:embed="rId3" cstate="print"/>
          <a:srcRect/>
          <a:stretch>
            <a:fillRect/>
          </a:stretch>
        </p:blipFill>
        <p:spPr bwMode="auto">
          <a:xfrm>
            <a:off x="533400" y="2057400"/>
            <a:ext cx="7297738" cy="4452938"/>
          </a:xfrm>
          <a:prstGeom prst="rect">
            <a:avLst/>
          </a:prstGeom>
          <a:noFill/>
          <a:ln w="9525">
            <a:noFill/>
            <a:miter lim="800000"/>
            <a:headEnd/>
            <a:tailEnd/>
          </a:ln>
        </p:spPr>
      </p:pic>
      <p:sp>
        <p:nvSpPr>
          <p:cNvPr id="47107" name="Title 1"/>
          <p:cNvSpPr txBox="1">
            <a:spLocks noGrp="1"/>
          </p:cNvSpPr>
          <p:nvPr>
            <p:ph type="title"/>
          </p:nvPr>
        </p:nvSpPr>
        <p:spPr/>
        <p:txBody>
          <a:bodyPr/>
          <a:lstStyle/>
          <a:p>
            <a:pPr>
              <a:lnSpc>
                <a:spcPct val="90000"/>
              </a:lnSpc>
            </a:pPr>
            <a:r>
              <a:rPr smtClean="0">
                <a:latin typeface="Calibri" pitchFamily="34" charset="0"/>
              </a:rPr>
              <a:t>Seder de Pesaj - </a:t>
            </a:r>
            <a:r>
              <a:rPr lang="he-IL" smtClean="0">
                <a:latin typeface="Calibri" pitchFamily="34" charset="0"/>
              </a:rPr>
              <a:t>סדר לפסח </a:t>
            </a:r>
            <a:endParaRPr lang="es-CO" sz="4100" smtClean="0">
              <a:latin typeface="Calibri" pitchFamily="34" charset="0"/>
            </a:endParaRPr>
          </a:p>
        </p:txBody>
      </p:sp>
      <p:sp>
        <p:nvSpPr>
          <p:cNvPr id="47108" name="Content Placeholder 2"/>
          <p:cNvSpPr txBox="1">
            <a:spLocks noGrp="1"/>
          </p:cNvSpPr>
          <p:nvPr>
            <p:ph idx="1"/>
          </p:nvPr>
        </p:nvSpPr>
        <p:spPr>
          <a:xfrm>
            <a:off x="838200" y="1447800"/>
            <a:ext cx="6172200" cy="4800600"/>
          </a:xfrm>
        </p:spPr>
        <p:txBody>
          <a:bodyPr/>
          <a:lstStyle/>
          <a:p>
            <a:r>
              <a:rPr lang="es-CO" sz="2000" b="1" dirty="0" smtClean="0">
                <a:solidFill>
                  <a:srgbClr val="FF0000"/>
                </a:solidFill>
                <a:latin typeface="Calibri" pitchFamily="34" charset="0"/>
              </a:rPr>
              <a:t>Nirtzá</a:t>
            </a:r>
            <a:endParaRPr sz="2000" dirty="0" smtClean="0">
              <a:solidFill>
                <a:srgbClr val="FF0000"/>
              </a:solidFill>
              <a:latin typeface="Calibri" pitchFamily="34" charset="0"/>
            </a:endParaRPr>
          </a:p>
          <a:p>
            <a:r>
              <a:rPr lang="es-CO" sz="2400" dirty="0" smtClean="0">
                <a:latin typeface="Calibri" pitchFamily="34" charset="0"/>
              </a:rPr>
              <a:t>Se </a:t>
            </a:r>
            <a:r>
              <a:rPr lang="es-CO" sz="2400" dirty="0" smtClean="0">
                <a:latin typeface="Calibri" pitchFamily="34" charset="0"/>
              </a:rPr>
              <a:t>anuncia la conclusión del Séder deseando poder hacerlo el año entrante en la ciudad de Jerusalén totalmente reconstruida. </a:t>
            </a:r>
            <a:endParaRPr lang="es-CO" sz="2400" dirty="0" smtClean="0">
              <a:latin typeface="Calibri" pitchFamily="34" charset="0"/>
            </a:endParaRPr>
          </a:p>
          <a:p>
            <a:endParaRPr sz="2400" dirty="0" smtClean="0">
              <a:latin typeface="Calibri" pitchFamily="34" charset="0"/>
            </a:endParaRPr>
          </a:p>
          <a:p>
            <a:r>
              <a:rPr lang="es-CO" sz="2400" b="1" i="1" dirty="0" smtClean="0">
                <a:latin typeface="Calibri" pitchFamily="34" charset="0"/>
              </a:rPr>
              <a:t>LESHANA HABÁA BI YERUSHALÁYIM</a:t>
            </a:r>
            <a:endParaRPr sz="2400" dirty="0" smtClean="0">
              <a:latin typeface="Calibri" pitchFamily="34" charset="0"/>
            </a:endParaRPr>
          </a:p>
          <a:p>
            <a:r>
              <a:rPr lang="es-CO" sz="2400" b="1" i="1" dirty="0" smtClean="0">
                <a:latin typeface="Calibri" pitchFamily="34" charset="0"/>
              </a:rPr>
              <a:t>EL </a:t>
            </a:r>
            <a:r>
              <a:rPr lang="es-CO" sz="2400" b="1" i="1" dirty="0" smtClean="0">
                <a:latin typeface="Calibri" pitchFamily="34" charset="0"/>
              </a:rPr>
              <a:t>PROXIMO AÑO EN JERUSALEM TOTALMENTE RECONSTRUIDA</a:t>
            </a:r>
          </a:p>
          <a:p>
            <a:endParaRPr lang="es-CO" sz="2400" dirty="0" smtClean="0">
              <a:latin typeface="Calibri" pitchFamily="34" charset="0"/>
            </a:endParaRPr>
          </a:p>
          <a:p>
            <a:r>
              <a:rPr lang="es-CO" sz="2400" dirty="0" smtClean="0">
                <a:latin typeface="Calibri" pitchFamily="34" charset="0"/>
              </a:rPr>
              <a:t>Luego </a:t>
            </a:r>
            <a:r>
              <a:rPr lang="es-CO" sz="2400" dirty="0" smtClean="0">
                <a:latin typeface="Calibri" pitchFamily="34" charset="0"/>
              </a:rPr>
              <a:t>se acostumbra hacer cánticos para la ocasión.</a:t>
            </a:r>
            <a:endParaRPr sz="2400" dirty="0" smtClean="0">
              <a:latin typeface="Calibri" pitchFamily="34" charset="0"/>
            </a:endParaRP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txBox="1">
            <a:spLocks noGrp="1"/>
          </p:cNvSpPr>
          <p:nvPr>
            <p:ph type="ctrTitle"/>
          </p:nvPr>
        </p:nvSpPr>
        <p:spPr>
          <a:xfrm>
            <a:off x="685800" y="304800"/>
            <a:ext cx="7772400" cy="1470025"/>
          </a:xfrm>
        </p:spPr>
        <p:txBody>
          <a:bodyPr/>
          <a:lstStyle/>
          <a:p>
            <a:pPr eaLnBrk="1" hangingPunct="1"/>
            <a:endParaRPr smtClean="0">
              <a:latin typeface="Calibri" pitchFamily="34" charset="0"/>
            </a:endParaRPr>
          </a:p>
        </p:txBody>
      </p:sp>
      <p:pic>
        <p:nvPicPr>
          <p:cNvPr id="48131" name="Picture 2"/>
          <p:cNvPicPr>
            <a:picLocks noChangeAspect="1"/>
          </p:cNvPicPr>
          <p:nvPr/>
        </p:nvPicPr>
        <p:blipFill>
          <a:blip r:embed="rId2" cstate="print"/>
          <a:srcRect/>
          <a:stretch>
            <a:fillRect/>
          </a:stretch>
        </p:blipFill>
        <p:spPr bwMode="auto">
          <a:xfrm>
            <a:off x="661988" y="1447800"/>
            <a:ext cx="7796212" cy="4757738"/>
          </a:xfrm>
          <a:prstGeom prst="rect">
            <a:avLst/>
          </a:prstGeom>
          <a:noFill/>
          <a:ln w="9525">
            <a:noFill/>
            <a:miter lim="800000"/>
            <a:headEnd/>
            <a:tailEnd/>
          </a:ln>
        </p:spPr>
      </p:pic>
      <p:sp>
        <p:nvSpPr>
          <p:cNvPr id="48133" name="Subtitle 2"/>
          <p:cNvSpPr txBox="1">
            <a:spLocks noGrp="1"/>
          </p:cNvSpPr>
          <p:nvPr>
            <p:ph type="subTitle" idx="1"/>
          </p:nvPr>
        </p:nvSpPr>
        <p:spPr>
          <a:xfrm>
            <a:off x="609600" y="1981200"/>
            <a:ext cx="7924800" cy="4419600"/>
          </a:xfrm>
          <a:ln>
            <a:solidFill>
              <a:schemeClr val="tx1"/>
            </a:solidFill>
          </a:ln>
        </p:spPr>
        <p:txBody>
          <a:bodyPr/>
          <a:lstStyle/>
          <a:p>
            <a:pPr eaLnBrk="1" hangingPunct="1">
              <a:lnSpc>
                <a:spcPct val="90000"/>
              </a:lnSpc>
              <a:spcBef>
                <a:spcPts val="500"/>
              </a:spcBef>
            </a:pPr>
            <a:r>
              <a:rPr lang="es-CO" sz="2000" dirty="0" smtClean="0">
                <a:solidFill>
                  <a:srgbClr val="000000"/>
                </a:solidFill>
                <a:latin typeface="Calibri" pitchFamily="34" charset="0"/>
              </a:rPr>
              <a:t>Fuentes: </a:t>
            </a:r>
            <a:r>
              <a:rPr lang="es-CO" sz="2000" dirty="0" err="1" smtClean="0">
                <a:solidFill>
                  <a:srgbClr val="000000"/>
                </a:solidFill>
                <a:latin typeface="Calibri" pitchFamily="34" charset="0"/>
              </a:rPr>
              <a:t>Torah</a:t>
            </a:r>
            <a:r>
              <a:rPr lang="es-CO" sz="2000" dirty="0" smtClean="0">
                <a:solidFill>
                  <a:srgbClr val="000000"/>
                </a:solidFill>
                <a:latin typeface="Calibri" pitchFamily="34" charset="0"/>
              </a:rPr>
              <a:t>, Talmud, </a:t>
            </a:r>
            <a:r>
              <a:rPr lang="es-CO" sz="2000" dirty="0" err="1" smtClean="0">
                <a:solidFill>
                  <a:srgbClr val="000000"/>
                </a:solidFill>
                <a:latin typeface="Calibri" pitchFamily="34" charset="0"/>
              </a:rPr>
              <a:t>Jewish</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Concepts</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Wikipedia</a:t>
            </a:r>
            <a:r>
              <a:rPr lang="es-CO" sz="2000" dirty="0" smtClean="0">
                <a:solidFill>
                  <a:srgbClr val="000000"/>
                </a:solidFill>
                <a:latin typeface="Calibri" pitchFamily="34" charset="0"/>
              </a:rPr>
              <a:t>, </a:t>
            </a:r>
            <a:r>
              <a:rPr lang="es-CO" sz="2000" dirty="0" err="1" smtClean="0">
                <a:solidFill>
                  <a:srgbClr val="000000"/>
                </a:solidFill>
                <a:latin typeface="Calibri" pitchFamily="34" charset="0"/>
              </a:rPr>
              <a:t>Kabbalah</a:t>
            </a:r>
            <a:r>
              <a:rPr lang="es-CO" sz="2000" dirty="0" smtClean="0">
                <a:solidFill>
                  <a:srgbClr val="000000"/>
                </a:solidFill>
                <a:latin typeface="Calibri" pitchFamily="34" charset="0"/>
              </a:rPr>
              <a:t> Online, Zohar, Rambán, Rashí, </a:t>
            </a:r>
            <a:r>
              <a:rPr lang="es-CO" sz="2000" dirty="0" err="1" smtClean="0">
                <a:solidFill>
                  <a:srgbClr val="000000"/>
                </a:solidFill>
                <a:latin typeface="Calibri" pitchFamily="34" charset="0"/>
              </a:rPr>
              <a:t>Maimonides</a:t>
            </a:r>
            <a:r>
              <a:rPr lang="es-CO" sz="2000" dirty="0" smtClean="0">
                <a:solidFill>
                  <a:srgbClr val="000000"/>
                </a:solidFill>
                <a:latin typeface="Calibri" pitchFamily="34" charset="0"/>
              </a:rPr>
              <a:t>, Bereshit con Rashí, El Jumash.</a:t>
            </a:r>
            <a:endParaRPr lang="sv-SE" sz="2000" dirty="0" smtClean="0">
              <a:solidFill>
                <a:srgbClr val="000000"/>
              </a:solidFill>
              <a:latin typeface="Calibri" pitchFamily="34" charset="0"/>
            </a:endParaRPr>
          </a:p>
          <a:p>
            <a:pPr eaLnBrk="1" hangingPunct="1">
              <a:lnSpc>
                <a:spcPct val="90000"/>
              </a:lnSpc>
              <a:spcBef>
                <a:spcPts val="500"/>
              </a:spcBef>
            </a:pPr>
            <a:r>
              <a:rPr lang="es-CO" sz="2000" dirty="0" smtClean="0">
                <a:solidFill>
                  <a:srgbClr val="000000"/>
                </a:solidFill>
                <a:latin typeface="Calibri" pitchFamily="34" charset="0"/>
              </a:rPr>
              <a:t> </a:t>
            </a:r>
            <a:endParaRPr lang="es-CO" dirty="0" smtClean="0">
              <a:latin typeface="Calibri" pitchFamily="34" charset="0"/>
            </a:endParaRPr>
          </a:p>
          <a:p>
            <a:pPr eaLnBrk="1" hangingPunct="1">
              <a:lnSpc>
                <a:spcPct val="90000"/>
              </a:lnSpc>
            </a:pPr>
            <a:r>
              <a:rPr lang="es-CO" dirty="0" smtClean="0">
                <a:latin typeface="Calibri" pitchFamily="34" charset="0"/>
              </a:rPr>
              <a:t>Derechos Reservados Shalom Haverim Org</a:t>
            </a:r>
          </a:p>
          <a:p>
            <a:pPr eaLnBrk="1" hangingPunct="1">
              <a:lnSpc>
                <a:spcPct val="90000"/>
              </a:lnSpc>
            </a:pPr>
            <a:r>
              <a:rPr lang="es-CO" dirty="0" smtClean="0">
                <a:latin typeface="Calibri" pitchFamily="34" charset="0"/>
                <a:hlinkClick r:id="rId3"/>
              </a:rPr>
              <a:t>http://www.shalomhaverim.org</a:t>
            </a:r>
            <a:endParaRPr lang="es-CO" dirty="0" smtClean="0">
              <a:latin typeface="Calibri" pitchFamily="34" charset="0"/>
            </a:endParaRPr>
          </a:p>
          <a:p>
            <a:pPr eaLnBrk="1" hangingPunct="1">
              <a:lnSpc>
                <a:spcPct val="90000"/>
              </a:lnSpc>
            </a:pPr>
            <a:r>
              <a:rPr lang="es-CO" dirty="0" smtClean="0">
                <a:latin typeface="Calibri" pitchFamily="34" charset="0"/>
              </a:rPr>
              <a:t>Director: -</a:t>
            </a:r>
          </a:p>
          <a:p>
            <a:pPr eaLnBrk="1" hangingPunct="1">
              <a:lnSpc>
                <a:spcPct val="90000"/>
              </a:lnSpc>
            </a:pPr>
            <a:r>
              <a:rPr lang="es-CO" dirty="0" smtClean="0">
                <a:latin typeface="Calibri" pitchFamily="34" charset="0"/>
              </a:rPr>
              <a:t>ELIYAHU BAYONA BEN YOSEF</a:t>
            </a:r>
          </a:p>
          <a:p>
            <a:pPr eaLnBrk="1" hangingPunct="1">
              <a:lnSpc>
                <a:spcPct val="90000"/>
              </a:lnSpc>
              <a:spcBef>
                <a:spcPts val="400"/>
              </a:spcBef>
            </a:pPr>
            <a:r>
              <a:rPr lang="es-CO" sz="1800" dirty="0" smtClean="0">
                <a:latin typeface="Calibri" pitchFamily="34" charset="0"/>
              </a:rPr>
              <a:t>14 de Nisán 5781– 27 de Marzo, 2021- Monsey New York</a:t>
            </a:r>
            <a:endParaRPr sz="1800" dirty="0" smtClean="0">
              <a:latin typeface="Calibri" pitchFamily="34" charset="0"/>
            </a:endParaRPr>
          </a:p>
        </p:txBody>
      </p:sp>
      <p:pic>
        <p:nvPicPr>
          <p:cNvPr id="7" name="6 Imagen" descr="Copy of SHALOM-HAVERIM-LOGO.gif"/>
          <p:cNvPicPr>
            <a:picLocks noChangeAspect="1"/>
          </p:cNvPicPr>
          <p:nvPr/>
        </p:nvPicPr>
        <p:blipFill>
          <a:blip r:embed="rId4" cstate="print"/>
          <a:stretch>
            <a:fillRect/>
          </a:stretch>
        </p:blipFill>
        <p:spPr>
          <a:xfrm>
            <a:off x="2514600" y="304800"/>
            <a:ext cx="3769179" cy="1493254"/>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77448</TotalTime>
  <Words>8186</Words>
  <Application>Microsoft Office PowerPoint</Application>
  <PresentationFormat>Presentación en pantalla (4:3)</PresentationFormat>
  <Paragraphs>676</Paragraphs>
  <Slides>115</Slides>
  <Notes>113</Notes>
  <HiddenSlides>0</HiddenSlides>
  <MMClips>0</MMClips>
  <ScaleCrop>false</ScaleCrop>
  <HeadingPairs>
    <vt:vector size="4" baseType="variant">
      <vt:variant>
        <vt:lpstr>Tema</vt:lpstr>
      </vt:variant>
      <vt:variant>
        <vt:i4>1</vt:i4>
      </vt:variant>
      <vt:variant>
        <vt:lpstr>Títulos de diapositiva</vt:lpstr>
      </vt:variant>
      <vt:variant>
        <vt:i4>115</vt:i4>
      </vt:variant>
    </vt:vector>
  </HeadingPairs>
  <TitlesOfParts>
    <vt:vector size="116" baseType="lpstr">
      <vt:lpstr>Office Theme</vt:lpstr>
      <vt:lpstr>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Seder de Pesaj - סדר לפסח </vt:lpstr>
      <vt:lpstr>Diapositiva 115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ELIAS</dc:creator>
  <cp:lastModifiedBy>Eliyahu</cp:lastModifiedBy>
  <cp:revision>2895</cp:revision>
  <dcterms:created xsi:type="dcterms:W3CDTF">2013-10-13T19:31:46Z</dcterms:created>
  <dcterms:modified xsi:type="dcterms:W3CDTF">2021-03-28T18:59:20Z</dcterms:modified>
</cp:coreProperties>
</file>